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441" r:id="rId3"/>
    <p:sldId id="507" r:id="rId4"/>
    <p:sldId id="508" r:id="rId5"/>
    <p:sldId id="509" r:id="rId6"/>
    <p:sldId id="510" r:id="rId7"/>
    <p:sldId id="511" r:id="rId8"/>
    <p:sldId id="512" r:id="rId9"/>
    <p:sldId id="513" r:id="rId10"/>
    <p:sldId id="514" r:id="rId11"/>
    <p:sldId id="515" r:id="rId12"/>
    <p:sldId id="516" r:id="rId13"/>
    <p:sldId id="517" r:id="rId14"/>
    <p:sldId id="518" r:id="rId15"/>
    <p:sldId id="519" r:id="rId16"/>
    <p:sldId id="530" r:id="rId17"/>
    <p:sldId id="531" r:id="rId18"/>
    <p:sldId id="520" r:id="rId19"/>
    <p:sldId id="521" r:id="rId20"/>
    <p:sldId id="522" r:id="rId21"/>
    <p:sldId id="523" r:id="rId22"/>
    <p:sldId id="524" r:id="rId23"/>
    <p:sldId id="525" r:id="rId24"/>
    <p:sldId id="526" r:id="rId25"/>
    <p:sldId id="527" r:id="rId26"/>
    <p:sldId id="528" r:id="rId27"/>
    <p:sldId id="529" r:id="rId28"/>
    <p:sldId id="532" r:id="rId29"/>
    <p:sldId id="533" r:id="rId3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76BA3D2A-1C3B-4C7B-8F4F-5313A104BA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10DE30F-3BB8-419F-9500-FD719F4917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D11D2-B71C-4187-A1B4-814DF8182482}" type="datetimeFigureOut">
              <a:rPr lang="it-IT" smtClean="0"/>
              <a:t>17/03/2021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D201914-C637-4F0B-8F5B-24647944D8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90F8F0E-0C53-49D0-90F1-8CF0A5D60C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8810E-73C2-4F7E-9983-D255DC18F4D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8516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0F4B4-A8F2-4D4C-B30A-0608F54371F8}" type="datetimeFigureOut">
              <a:rPr lang="it-IT" smtClean="0"/>
              <a:t>17/03/2021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B2BE3-5256-493A-9BE1-E610BE31126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75966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1083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417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322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979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6493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0378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4231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4200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92083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38728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4516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86975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88706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00874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4325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97432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57933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62988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7579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61055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87216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29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1769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2271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545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3843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6154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703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7000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B2BE3-5256-493A-9BE1-E610BE311262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9297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81917-BBA6-434D-9CBB-6425CE8F210B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875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DAF3-E1B3-4CBA-BC23-10DB0D2B3ABD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576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D682-88D7-400A-884C-4AE15403C7BE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773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28E2-13D4-464A-A9A1-A2D586D30D74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158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4464-2970-461B-B888-84B70562BE91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490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9B819-7DFC-47AC-A548-FDC238473B89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934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85BA-1C52-448E-878A-FD195AB67507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809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51EC7-F272-4988-B4F0-25B000D60474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968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EA3-4DDE-430C-8274-FFCD96268DEE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561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EF1A-2332-4E5A-A31F-8B073D6E9AF4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348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F8B6-709B-478A-80DC-7639B34F5274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355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2233B-3E2E-4F5B-98D2-48EC21F28CDD}" type="datetime1">
              <a:rPr lang="it-IT" smtClean="0"/>
              <a:t>17/03/2021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8329-F7D1-4607-85FE-9239BCE445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750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810166" y="1985525"/>
            <a:ext cx="76974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cs typeface="Times New Roman" panose="02020603050405020304" pitchFamily="18" charset="0"/>
              </a:rPr>
              <a:t>Parma, 18 Marzo 2021</a:t>
            </a:r>
          </a:p>
          <a:p>
            <a:pPr algn="ctr"/>
            <a:endParaRPr lang="it-IT" sz="32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it-IT" sz="4000" b="1" dirty="0">
                <a:solidFill>
                  <a:srgbClr val="C00000"/>
                </a:solidFill>
                <a:cs typeface="Times New Roman" panose="02020603050405020304" pitchFamily="18" charset="0"/>
              </a:rPr>
              <a:t>Enti del Terzo Settore</a:t>
            </a:r>
          </a:p>
          <a:p>
            <a:pPr algn="ctr">
              <a:spcBef>
                <a:spcPct val="0"/>
              </a:spcBef>
            </a:pPr>
            <a:r>
              <a:rPr lang="en-GB" altLang="it-IT" sz="3600" b="1" dirty="0">
                <a:cs typeface="Times New Roman" panose="02020603050405020304" pitchFamily="18" charset="0"/>
              </a:rPr>
              <a:t>Adempimenti</a:t>
            </a:r>
            <a:r>
              <a:rPr lang="en-GB" altLang="it-IT" sz="3600" b="1" dirty="0">
                <a:cs typeface="Times New Roman" panose="02020603050405020304" pitchFamily="18" charset="0"/>
              </a:rPr>
              <a:t> </a:t>
            </a:r>
            <a:r>
              <a:rPr lang="en-GB" altLang="it-IT" sz="3600" b="1" dirty="0">
                <a:cs typeface="Times New Roman" panose="02020603050405020304" pitchFamily="18" charset="0"/>
              </a:rPr>
              <a:t>contabili</a:t>
            </a:r>
            <a:r>
              <a:rPr lang="en-GB" altLang="it-IT" sz="3600" b="1" dirty="0">
                <a:cs typeface="Times New Roman" panose="02020603050405020304" pitchFamily="18" charset="0"/>
              </a:rPr>
              <a:t> e </a:t>
            </a:r>
            <a:r>
              <a:rPr lang="en-GB" altLang="it-IT" sz="3600" b="1" dirty="0">
                <a:cs typeface="Times New Roman" panose="02020603050405020304" pitchFamily="18" charset="0"/>
              </a:rPr>
              <a:t>fiscali</a:t>
            </a:r>
            <a:endParaRPr lang="en-GB" altLang="it-IT" sz="3600" b="1" dirty="0"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EADFAF7-439D-4CA5-AD5A-8656EAA5B410}"/>
              </a:ext>
            </a:extLst>
          </p:cNvPr>
          <p:cNvSpPr txBox="1"/>
          <p:nvPr/>
        </p:nvSpPr>
        <p:spPr>
          <a:xfrm>
            <a:off x="486722" y="5710020"/>
            <a:ext cx="41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Dott. Stefano Bussolati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</a:t>
            </a:fld>
            <a:endParaRPr lang="it-IT" dirty="0"/>
          </a:p>
        </p:txBody>
      </p:sp>
      <p:sp>
        <p:nvSpPr>
          <p:cNvPr id="11" name="object 3"/>
          <p:cNvSpPr/>
          <p:nvPr/>
        </p:nvSpPr>
        <p:spPr>
          <a:xfrm>
            <a:off x="0" y="206357"/>
            <a:ext cx="3355200" cy="14587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864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10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r>
              <a:rPr lang="it-IT" dirty="0"/>
              <a:t>In mancanza delle precauzioni ed adempimenti di cui sopra, l’amministrazione finanziaria potrebbe riqualificare tali somme come compensi imponibili, con le conseguenti contestazioni quali:</a:t>
            </a:r>
          </a:p>
          <a:p>
            <a:pPr marL="342900" lvl="0" indent="-342900">
              <a:buFont typeface="+mj-lt"/>
              <a:buAutoNum type="arabicPeriod"/>
              <a:tabLst>
                <a:tab pos="180340" algn="l"/>
                <a:tab pos="457200" algn="l"/>
                <a:tab pos="900430" algn="l"/>
                <a:tab pos="1260475" algn="l"/>
              </a:tabLst>
            </a:pPr>
            <a:r>
              <a:rPr lang="it-IT" dirty="0"/>
              <a:t>mancato assoggettamento a ritenuta d’acconto quando prevista;</a:t>
            </a:r>
          </a:p>
          <a:p>
            <a:pPr marL="342900" lvl="0" indent="-342900">
              <a:buFont typeface="+mj-lt"/>
              <a:buAutoNum type="arabicPeriod"/>
              <a:tabLst>
                <a:tab pos="180340" algn="l"/>
                <a:tab pos="457200" algn="l"/>
                <a:tab pos="900430" algn="l"/>
                <a:tab pos="1260475" algn="l"/>
              </a:tabLst>
            </a:pPr>
            <a:r>
              <a:rPr lang="it-IT" dirty="0"/>
              <a:t>mancata presentazione </a:t>
            </a:r>
            <a:r>
              <a:rPr lang="it-IT" dirty="0" smtClean="0"/>
              <a:t>Mod</a:t>
            </a:r>
            <a:r>
              <a:rPr lang="it-IT" dirty="0"/>
              <a:t>. 770;</a:t>
            </a:r>
          </a:p>
          <a:p>
            <a:pPr marL="342900" lvl="0" indent="-342900">
              <a:buFont typeface="+mj-lt"/>
              <a:buAutoNum type="arabicPeriod"/>
              <a:tabLst>
                <a:tab pos="180340" algn="l"/>
                <a:tab pos="457200" algn="l"/>
                <a:tab pos="900430" algn="l"/>
                <a:tab pos="1260475" algn="l"/>
              </a:tabLst>
            </a:pPr>
            <a:r>
              <a:rPr lang="it-IT" dirty="0"/>
              <a:t>mancata indicazione di tali somme in dichiarazione da parte del percettore.</a:t>
            </a:r>
          </a:p>
          <a:p>
            <a:pPr algn="just">
              <a:tabLst>
                <a:tab pos="180340" algn="l"/>
                <a:tab pos="1260475" algn="l"/>
              </a:tabLst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 	</a:t>
            </a:r>
            <a:r>
              <a:rPr lang="it-IT" dirty="0" smtClean="0"/>
              <a:t>	Si sconsiglia, infine, di </a:t>
            </a:r>
            <a:r>
              <a:rPr lang="it-IT" dirty="0"/>
              <a:t>effettuare </a:t>
            </a:r>
            <a:r>
              <a:rPr lang="it-IT" u="sng" dirty="0" smtClean="0"/>
              <a:t>rimborsi di tipo forfettario</a:t>
            </a:r>
            <a:r>
              <a:rPr lang="it-IT" dirty="0" smtClean="0"/>
              <a:t>, per le medesime ragioni di cui sopra.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		La riforma del terzo settore prevede </a:t>
            </a:r>
            <a:r>
              <a:rPr lang="it-IT" dirty="0"/>
              <a:t>la possibilità di riconoscere ai volontari rimborsi fino a </a:t>
            </a:r>
            <a:r>
              <a:rPr lang="it-IT" u="sng" dirty="0"/>
              <a:t>10 euro al giorno per un massimo di 150 euro al mese </a:t>
            </a:r>
            <a:r>
              <a:rPr lang="it-IT" dirty="0"/>
              <a:t>per quei costi che seppur sostenuti i volontari non riescono a dimostrare. </a:t>
            </a:r>
            <a:endParaRPr lang="it-IT" dirty="0" smtClean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		Ciò </a:t>
            </a:r>
            <a:r>
              <a:rPr lang="it-IT" dirty="0"/>
              <a:t>è possibile però solo se il </a:t>
            </a:r>
            <a:r>
              <a:rPr lang="it-IT" dirty="0" smtClean="0"/>
              <a:t>volontario </a:t>
            </a:r>
            <a:r>
              <a:rPr lang="it-IT" dirty="0"/>
              <a:t>presenta una </a:t>
            </a:r>
            <a:r>
              <a:rPr lang="it-IT" b="1" dirty="0"/>
              <a:t>autocertificazione</a:t>
            </a:r>
            <a:r>
              <a:rPr lang="it-IT" dirty="0"/>
              <a:t> nella quale dichiara, a pena di querela per dichiarazioni </a:t>
            </a:r>
            <a:r>
              <a:rPr lang="it-IT" dirty="0" smtClean="0"/>
              <a:t>false, </a:t>
            </a:r>
            <a:r>
              <a:rPr lang="it-IT" dirty="0"/>
              <a:t>di aver realmente sostenuto determinate </a:t>
            </a:r>
            <a:r>
              <a:rPr lang="it-IT" dirty="0" smtClean="0"/>
              <a:t>spese.</a:t>
            </a:r>
            <a:endParaRPr lang="it-IT" dirty="0"/>
          </a:p>
          <a:p>
            <a:pPr algn="just"/>
            <a:r>
              <a:rPr lang="it-IT" dirty="0"/>
              <a:t>		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7796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11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/>
            <a:r>
              <a:rPr lang="it-IT" b="1" u="sng" dirty="0" smtClean="0"/>
              <a:t>RIPARTIZIONE </a:t>
            </a:r>
            <a:r>
              <a:rPr lang="it-IT" b="1" u="sng" dirty="0"/>
              <a:t>DEL 5 PER MILLE IRPEF</a:t>
            </a:r>
            <a:endParaRPr lang="it-IT" dirty="0"/>
          </a:p>
          <a:p>
            <a:r>
              <a:rPr lang="it-IT" dirty="0"/>
              <a:t> </a:t>
            </a:r>
          </a:p>
          <a:p>
            <a:pPr algn="just"/>
            <a:r>
              <a:rPr lang="it-IT" dirty="0"/>
              <a:t>	Le Associazioni di Promozione Sociale regolarmente iscritte nei registri nazionali, regionali e provinciali, </a:t>
            </a:r>
            <a:r>
              <a:rPr lang="it-IT" dirty="0" smtClean="0"/>
              <a:t>le ONLUS</a:t>
            </a:r>
            <a:r>
              <a:rPr lang="it-IT" dirty="0"/>
              <a:t>, Organizzazioni di </a:t>
            </a:r>
            <a:r>
              <a:rPr lang="it-IT" dirty="0" smtClean="0"/>
              <a:t>Volontariato, </a:t>
            </a:r>
            <a:r>
              <a:rPr lang="it-IT" dirty="0"/>
              <a:t>Cooperative Sociali, associazioni riconosciute che operano nei settori di cui all’art. 10 D. Lgs. 460/97, Fondazioni nazionali di carattere culturale, associazioni sportive dilettantistiche, Comuni per le attività sociali), possono partecipare al riparto del 5 per mille dell’IRPEF, secondo un meccanismo analogo a quello da tempo in vigore per la scelta dell'8 per mille da destinare alle varie confessioni religiose.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	I contribuenti, pertanto, in sede di compilazione della propria dichiarazione dei redditi, possono decidere di destinare il 5 per mille </a:t>
            </a:r>
            <a:r>
              <a:rPr lang="it-IT" dirty="0" smtClean="0"/>
              <a:t>eventualmente </a:t>
            </a:r>
            <a:r>
              <a:rPr lang="it-IT" dirty="0"/>
              <a:t>indicando il codice fiscale del soggetto beneficiario.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	Per l'anno </a:t>
            </a:r>
            <a:r>
              <a:rPr lang="it-IT" dirty="0" smtClean="0"/>
              <a:t>finanziario 2021 </a:t>
            </a:r>
            <a:r>
              <a:rPr lang="it-IT" dirty="0"/>
              <a:t>(Mod. 730 o UNICO da presentare nell'anno </a:t>
            </a:r>
            <a:r>
              <a:rPr lang="it-IT" dirty="0" smtClean="0"/>
              <a:t>2021), gli enti già iscritti nel precedente anno sono automaticamente abilitati, mentre chi presenta per la prima volta l’istanza deve inoltrare </a:t>
            </a:r>
            <a:r>
              <a:rPr lang="it-IT" dirty="0"/>
              <a:t>apposita domanda all'Agenzia delle </a:t>
            </a:r>
            <a:r>
              <a:rPr lang="it-IT" dirty="0" smtClean="0"/>
              <a:t>Entrate </a:t>
            </a:r>
            <a:r>
              <a:rPr lang="it-IT" dirty="0"/>
              <a:t>in via </a:t>
            </a:r>
            <a:r>
              <a:rPr lang="it-IT" dirty="0" smtClean="0"/>
              <a:t>telematica.</a:t>
            </a: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898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12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/>
            <a:r>
              <a:rPr lang="it-IT" b="1" u="sng" dirty="0"/>
              <a:t>RENDICONTAZIONE 5 PER MILLE</a:t>
            </a:r>
            <a:endParaRPr lang="it-IT" dirty="0"/>
          </a:p>
          <a:p>
            <a:r>
              <a:rPr lang="it-IT" dirty="0"/>
              <a:t> </a:t>
            </a:r>
          </a:p>
          <a:p>
            <a:pPr algn="just"/>
            <a:r>
              <a:rPr lang="it-IT" dirty="0" smtClean="0"/>
              <a:t>E’ previsto l’obbligo </a:t>
            </a:r>
            <a:r>
              <a:rPr lang="it-IT" dirty="0"/>
              <a:t>di </a:t>
            </a:r>
            <a:r>
              <a:rPr lang="it-IT" u="sng" dirty="0"/>
              <a:t>rendiconto </a:t>
            </a:r>
            <a:r>
              <a:rPr lang="it-IT" u="sng" dirty="0" smtClean="0"/>
              <a:t>del </a:t>
            </a:r>
            <a:r>
              <a:rPr lang="it-IT" u="sng" dirty="0"/>
              <a:t>5 per </a:t>
            </a:r>
            <a:r>
              <a:rPr lang="it-IT" u="sng" dirty="0" smtClean="0"/>
              <a:t>mille ricevuto</a:t>
            </a:r>
            <a:r>
              <a:rPr lang="it-IT" dirty="0" smtClean="0"/>
              <a:t>, secondo le linee guida pubblicate dal Ministero </a:t>
            </a:r>
            <a:r>
              <a:rPr lang="it-IT" dirty="0"/>
              <a:t>del Lavoro e Politiche </a:t>
            </a:r>
            <a:r>
              <a:rPr lang="it-IT" dirty="0" smtClean="0"/>
              <a:t>Sociali.</a:t>
            </a:r>
          </a:p>
          <a:p>
            <a:pPr algn="just"/>
            <a:r>
              <a:rPr lang="it-IT" dirty="0" smtClean="0"/>
              <a:t> </a:t>
            </a:r>
            <a:endParaRPr lang="it-IT" dirty="0"/>
          </a:p>
          <a:p>
            <a:pPr lvl="0" algn="just"/>
            <a:r>
              <a:rPr lang="it-IT" dirty="0"/>
              <a:t>Il rendiconto deve essere redatto (e quindi la spesa sostenuta) entro la fine del 12° mese successivo alla data di ricezione del </a:t>
            </a:r>
            <a:r>
              <a:rPr lang="it-IT" dirty="0" smtClean="0"/>
              <a:t>contributo, e </a:t>
            </a:r>
            <a:r>
              <a:rPr lang="it-IT" dirty="0"/>
              <a:t>conservato (unitamente ai giustificativi di spesa) </a:t>
            </a:r>
            <a:r>
              <a:rPr lang="it-IT" u="sng" dirty="0"/>
              <a:t>per 10 anni</a:t>
            </a:r>
            <a:r>
              <a:rPr lang="it-IT" dirty="0"/>
              <a:t>; è ammesso l’invio </a:t>
            </a:r>
            <a:r>
              <a:rPr lang="it-IT" u="sng" dirty="0"/>
              <a:t>entro e non oltre il 24° mese</a:t>
            </a:r>
            <a:r>
              <a:rPr lang="it-IT" dirty="0"/>
              <a:t>, qualora si decidesse di accantonare il contributi per spese </a:t>
            </a:r>
            <a:r>
              <a:rPr lang="it-IT" dirty="0" smtClean="0"/>
              <a:t>ultrannuali, o per ragioni eccezionali (</a:t>
            </a:r>
            <a:r>
              <a:rPr lang="it-IT" b="1" u="sng" dirty="0" smtClean="0"/>
              <a:t>vd</a:t>
            </a:r>
            <a:r>
              <a:rPr lang="it-IT" b="1" u="sng" dirty="0" smtClean="0"/>
              <a:t>. Emergenza sanitaria Covid-19</a:t>
            </a:r>
            <a:r>
              <a:rPr lang="it-IT" dirty="0" smtClean="0"/>
              <a:t>)</a:t>
            </a:r>
          </a:p>
          <a:p>
            <a:pPr lvl="0" algn="just"/>
            <a:endParaRPr lang="it-IT" dirty="0"/>
          </a:p>
          <a:p>
            <a:pPr lvl="0" algn="just"/>
            <a:r>
              <a:rPr lang="it-IT" dirty="0"/>
              <a:t>Le spese possono risultare anche da </a:t>
            </a:r>
            <a:r>
              <a:rPr lang="it-IT" dirty="0" smtClean="0"/>
              <a:t>fatture antecedenti la data di incasso, ma pagate successivamente; I </a:t>
            </a:r>
            <a:r>
              <a:rPr lang="it-IT" dirty="0"/>
              <a:t>documenti giustificativi delle spese (ricevute, fatture), debbono </a:t>
            </a:r>
            <a:r>
              <a:rPr lang="it-IT" dirty="0" smtClean="0"/>
              <a:t>riportare la </a:t>
            </a:r>
            <a:r>
              <a:rPr lang="it-IT" dirty="0"/>
              <a:t>dicitura </a:t>
            </a:r>
            <a:r>
              <a:rPr lang="it-IT" dirty="0" smtClean="0"/>
              <a:t>del loro sostenimento </a:t>
            </a:r>
            <a:r>
              <a:rPr lang="it-IT" dirty="0"/>
              <a:t>con la quota del 5 per mille </a:t>
            </a:r>
            <a:r>
              <a:rPr lang="it-IT" dirty="0" smtClean="0"/>
              <a:t>IRPEF.</a:t>
            </a:r>
          </a:p>
          <a:p>
            <a:endParaRPr lang="it-IT" dirty="0"/>
          </a:p>
          <a:p>
            <a:r>
              <a:rPr lang="it-IT" dirty="0" smtClean="0"/>
              <a:t>L’invio </a:t>
            </a:r>
            <a:r>
              <a:rPr lang="it-IT" dirty="0"/>
              <a:t>del rendiconto al Ministero del Lavoro è </a:t>
            </a:r>
            <a:r>
              <a:rPr lang="it-IT" u="sng" dirty="0"/>
              <a:t>obbligatorio</a:t>
            </a:r>
            <a:r>
              <a:rPr lang="it-IT" dirty="0"/>
              <a:t> per gli enti che hanno ricevuto, per l’anno 2008, un importo pari o superiore ad </a:t>
            </a:r>
            <a:r>
              <a:rPr lang="it-IT" b="1" dirty="0"/>
              <a:t>€ </a:t>
            </a:r>
            <a:r>
              <a:rPr lang="it-IT" b="1" dirty="0" smtClean="0"/>
              <a:t>20.000,00</a:t>
            </a:r>
            <a:r>
              <a:rPr lang="it-IT" dirty="0"/>
              <a:t>. 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4205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13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r>
              <a:rPr lang="it-IT" dirty="0"/>
              <a:t> </a:t>
            </a:r>
          </a:p>
          <a:p>
            <a:pPr algn="just"/>
            <a:r>
              <a:rPr lang="it-IT" u="sng" dirty="0"/>
              <a:t>Principio di portata generale</a:t>
            </a:r>
            <a:r>
              <a:rPr lang="it-IT" dirty="0"/>
              <a:t>:</a:t>
            </a:r>
          </a:p>
          <a:p>
            <a:pPr algn="just"/>
            <a:r>
              <a:rPr lang="it-IT" i="1" dirty="0"/>
              <a:t>gli enti non commerciali, se esercitano una qualsiasi attività commerciale, relativamente ad essa sono soggetti agli obblighi di contabilità e di imposta al pari delle società ed enti commerciali.</a:t>
            </a:r>
            <a:endParaRPr lang="it-IT" dirty="0"/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L’applicazione di questo principio normativo è stata, nel tempo, </a:t>
            </a:r>
            <a:r>
              <a:rPr lang="it-IT" dirty="0" smtClean="0"/>
              <a:t>derogata da leggi </a:t>
            </a:r>
            <a:r>
              <a:rPr lang="it-IT" dirty="0"/>
              <a:t>speciali </a:t>
            </a:r>
            <a:r>
              <a:rPr lang="it-IT" dirty="0" smtClean="0"/>
              <a:t>per </a:t>
            </a:r>
            <a:r>
              <a:rPr lang="it-IT" dirty="0"/>
              <a:t>agevolare determinati </a:t>
            </a:r>
            <a:r>
              <a:rPr lang="it-IT" u="sng" dirty="0"/>
              <a:t>soggetti</a:t>
            </a:r>
            <a:r>
              <a:rPr lang="it-IT" dirty="0"/>
              <a:t> o </a:t>
            </a:r>
            <a:r>
              <a:rPr lang="it-IT" u="sng" dirty="0" smtClean="0"/>
              <a:t>attività</a:t>
            </a:r>
            <a:r>
              <a:rPr lang="it-IT" dirty="0" smtClean="0"/>
              <a:t> </a:t>
            </a:r>
            <a:r>
              <a:rPr lang="it-IT" dirty="0"/>
              <a:t>svolte da </a:t>
            </a:r>
            <a:r>
              <a:rPr lang="it-IT" i="1" dirty="0"/>
              <a:t>“enti non </a:t>
            </a:r>
            <a:r>
              <a:rPr lang="it-IT" i="1" dirty="0" smtClean="0"/>
              <a:t>profit»</a:t>
            </a:r>
          </a:p>
          <a:p>
            <a:pPr algn="just"/>
            <a:r>
              <a:rPr lang="it-IT" dirty="0" smtClean="0"/>
              <a:t> </a:t>
            </a:r>
            <a:endParaRPr lang="it-IT" dirty="0"/>
          </a:p>
          <a:p>
            <a:r>
              <a:rPr lang="it-IT" b="1" dirty="0"/>
              <a:t>QUANDO UN ENTE SI CONSIDERA NON COMMERCIALE?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dirty="0"/>
              <a:t>Occorre verificare:</a:t>
            </a:r>
          </a:p>
          <a:p>
            <a:pPr marL="285750" lvl="0" indent="-285750" algn="just">
              <a:buFont typeface="Symbol" panose="05050102010706020507" pitchFamily="18" charset="2"/>
              <a:buChar char=""/>
            </a:pPr>
            <a:r>
              <a:rPr lang="it-IT" dirty="0"/>
              <a:t>Forma giuridica </a:t>
            </a:r>
            <a:r>
              <a:rPr lang="it-IT" i="1" dirty="0"/>
              <a:t>(es. le società quali S.p.A., S.r.L., S.n.C. ecc. sono </a:t>
            </a:r>
            <a:r>
              <a:rPr lang="it-IT" i="1" u="sng" dirty="0"/>
              <a:t>sempre</a:t>
            </a:r>
            <a:r>
              <a:rPr lang="it-IT" i="1" dirty="0"/>
              <a:t> considerate enti commerciali</a:t>
            </a:r>
            <a:r>
              <a:rPr lang="it-IT" dirty="0"/>
              <a:t>);</a:t>
            </a:r>
          </a:p>
          <a:p>
            <a:pPr marL="285750" lvl="0" indent="-285750" algn="just">
              <a:buFont typeface="Symbol" panose="05050102010706020507" pitchFamily="18" charset="2"/>
              <a:buChar char=""/>
            </a:pPr>
            <a:r>
              <a:rPr lang="it-IT" dirty="0"/>
              <a:t>Requisiti formali dello statuto </a:t>
            </a:r>
            <a:r>
              <a:rPr lang="it-IT" i="1" dirty="0"/>
              <a:t>(l’attività principale deve essere di tipo non lucrativo – cosiddetta attività “istituzionale”);</a:t>
            </a:r>
            <a:endParaRPr lang="it-IT" dirty="0"/>
          </a:p>
          <a:p>
            <a:pPr marL="285750" lvl="0" indent="-285750" algn="just">
              <a:buFont typeface="Symbol" panose="05050102010706020507" pitchFamily="18" charset="2"/>
              <a:buChar char=""/>
            </a:pPr>
            <a:r>
              <a:rPr lang="it-IT" dirty="0"/>
              <a:t>Il tipo di attività effettivamente esercitata </a:t>
            </a:r>
            <a:r>
              <a:rPr lang="it-IT" i="1" dirty="0"/>
              <a:t>(l’attività prevalente non deve comunque essere di tipo commerciale</a:t>
            </a:r>
            <a:r>
              <a:rPr lang="it-IT" i="1" dirty="0" smtClean="0"/>
              <a:t>)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7056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14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r>
              <a:rPr lang="it-IT" dirty="0"/>
              <a:t> </a:t>
            </a:r>
            <a:r>
              <a:rPr lang="it-IT" b="1" u="sng" dirty="0" smtClean="0"/>
              <a:t>PRINCIPALI </a:t>
            </a:r>
            <a:r>
              <a:rPr lang="it-IT" b="1" u="sng" dirty="0"/>
              <a:t>NORME AGEVOLATIVE PER GLI ENTI NON COMMERCIALI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b="1" i="1" u="sng" dirty="0"/>
              <a:t>1. RACCOLTE PUBBLICHE FONDI OCCASIONALI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dirty="0" smtClean="0"/>
              <a:t>I </a:t>
            </a:r>
            <a:r>
              <a:rPr lang="it-IT" dirty="0"/>
              <a:t>fondi raccolti in generale dagli enti non commerciali:</a:t>
            </a:r>
          </a:p>
          <a:p>
            <a:r>
              <a:rPr lang="it-IT" i="1" dirty="0"/>
              <a:t>a) non concorrono alla formazione del reddito</a:t>
            </a:r>
            <a:endParaRPr lang="it-IT" dirty="0"/>
          </a:p>
          <a:p>
            <a:r>
              <a:rPr lang="it-IT" i="1" dirty="0"/>
              <a:t>b) non siano soggetti ad IVA </a:t>
            </a:r>
            <a:endParaRPr lang="it-IT" dirty="0"/>
          </a:p>
          <a:p>
            <a:r>
              <a:rPr lang="it-IT" i="1" dirty="0"/>
              <a:t>c) siano esenti da ogni altro tributo (statale) in astratto ipotizzabile</a:t>
            </a:r>
            <a:endParaRPr lang="it-IT" dirty="0"/>
          </a:p>
          <a:p>
            <a:r>
              <a:rPr lang="it-IT" dirty="0"/>
              <a:t>se rispettano i seguenti requisiti:</a:t>
            </a:r>
          </a:p>
          <a:p>
            <a:r>
              <a:rPr lang="it-IT" dirty="0"/>
              <a:t> </a:t>
            </a:r>
          </a:p>
          <a:p>
            <a:pPr marL="285750" lvl="0" indent="-285750">
              <a:buFont typeface="Symbol" panose="05050102010706020507" pitchFamily="18" charset="2"/>
              <a:buChar char="-"/>
            </a:pPr>
            <a:r>
              <a:rPr lang="it-IT" dirty="0"/>
              <a:t>si tratti di raccolte </a:t>
            </a:r>
            <a:r>
              <a:rPr lang="it-IT" u="sng" dirty="0" smtClean="0"/>
              <a:t>pubbliche;</a:t>
            </a:r>
            <a:endParaRPr lang="it-IT" dirty="0"/>
          </a:p>
          <a:p>
            <a:pPr marL="285750" lvl="0" indent="-285750">
              <a:buFont typeface="Symbol" panose="05050102010706020507" pitchFamily="18" charset="2"/>
              <a:buChar char="-"/>
            </a:pPr>
            <a:r>
              <a:rPr lang="it-IT" dirty="0"/>
              <a:t>effettuate </a:t>
            </a:r>
            <a:r>
              <a:rPr lang="it-IT" u="sng" dirty="0" smtClean="0"/>
              <a:t>occasionalmente</a:t>
            </a:r>
            <a:r>
              <a:rPr lang="it-IT" dirty="0" smtClean="0"/>
              <a:t>;</a:t>
            </a:r>
            <a:endParaRPr lang="it-IT" dirty="0"/>
          </a:p>
          <a:p>
            <a:pPr marL="285750" lvl="0" indent="-285750">
              <a:buFont typeface="Symbol" panose="05050102010706020507" pitchFamily="18" charset="2"/>
              <a:buChar char="-"/>
            </a:pPr>
            <a:r>
              <a:rPr lang="it-IT" dirty="0"/>
              <a:t>in concomitanza di </a:t>
            </a:r>
            <a:r>
              <a:rPr lang="it-IT" u="sng" dirty="0"/>
              <a:t>celebrazioni, ricorrenze o campagne di sensibilizzazione</a:t>
            </a:r>
            <a:r>
              <a:rPr lang="it-IT" dirty="0"/>
              <a:t>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E' consentito anche che, in tali occasioni, gli enti offrano ai sovventori:</a:t>
            </a:r>
          </a:p>
          <a:p>
            <a:r>
              <a:rPr lang="it-IT" dirty="0"/>
              <a:t>- dei beni di modico valore (es. le arance, le azalee, e simili)</a:t>
            </a:r>
          </a:p>
          <a:p>
            <a:r>
              <a:rPr lang="it-IT" dirty="0"/>
              <a:t>- e/o dei servizi (es. alimenti e bevande).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Sussiste l'obbligo di </a:t>
            </a:r>
            <a:r>
              <a:rPr lang="it-IT" dirty="0" smtClean="0"/>
              <a:t>redigere </a:t>
            </a:r>
            <a:r>
              <a:rPr lang="it-IT" dirty="0"/>
              <a:t>un </a:t>
            </a:r>
            <a:r>
              <a:rPr lang="it-IT" u="sng" dirty="0"/>
              <a:t>apposito e separato </a:t>
            </a:r>
            <a:r>
              <a:rPr lang="it-IT" u="sng" dirty="0" smtClean="0"/>
              <a:t>rendiconto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1841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15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r>
              <a:rPr lang="it-IT" dirty="0"/>
              <a:t> </a:t>
            </a:r>
            <a:r>
              <a:rPr lang="it-IT" b="1" i="1" u="sng" dirty="0" smtClean="0"/>
              <a:t>2</a:t>
            </a:r>
            <a:r>
              <a:rPr lang="it-IT" b="1" i="1" u="sng" dirty="0"/>
              <a:t>. LE ATTIVITA’ ISTITUZIONALI DECOMMERCIALIZZATE</a:t>
            </a:r>
            <a:endParaRPr lang="it-IT" dirty="0"/>
          </a:p>
          <a:p>
            <a:r>
              <a:rPr lang="it-IT" dirty="0"/>
              <a:t> </a:t>
            </a:r>
          </a:p>
          <a:p>
            <a:pPr algn="just"/>
            <a:r>
              <a:rPr lang="it-IT" dirty="0"/>
              <a:t>	Vari tipi di prestazioni di servizi svolte verso corrispettivo dagli enti non commerciali </a:t>
            </a:r>
            <a:r>
              <a:rPr lang="it-IT" u="sng" dirty="0"/>
              <a:t>di tipo associativo</a:t>
            </a:r>
            <a:r>
              <a:rPr lang="it-IT" dirty="0"/>
              <a:t>, possono godere di un regime fiscale di </a:t>
            </a:r>
            <a:r>
              <a:rPr lang="it-IT" dirty="0" smtClean="0"/>
              <a:t>favore (esclusione da imposte sui redditi e IVA), </a:t>
            </a:r>
            <a:r>
              <a:rPr lang="it-IT" dirty="0"/>
              <a:t>se svolte nel rispetto di determinati requisiti formali e sostanziali.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	Si tratta di molteplici attività a pagamento a favore dei soci, tra cui si segnalano, a titolo esemplificativo: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it-IT" dirty="0"/>
              <a:t>corsi svolti nei confronti dei soci;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it-IT" dirty="0"/>
              <a:t>affitto strutture sportive a favore dei soci;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it-IT" dirty="0"/>
              <a:t>gestione diretta di un bar interno al circolo (</a:t>
            </a:r>
            <a:r>
              <a:rPr lang="it-IT" i="1" dirty="0"/>
              <a:t>ma</a:t>
            </a:r>
            <a:r>
              <a:rPr lang="it-IT" dirty="0"/>
              <a:t> </a:t>
            </a:r>
            <a:r>
              <a:rPr lang="it-IT" i="1" dirty="0"/>
              <a:t>vd</a:t>
            </a:r>
            <a:r>
              <a:rPr lang="it-IT" i="1" dirty="0"/>
              <a:t>. ulteriori requisiti</a:t>
            </a:r>
            <a:r>
              <a:rPr lang="it-IT" dirty="0"/>
              <a:t>);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it-IT" dirty="0"/>
              <a:t>pubblicazione di un bollettino;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it-IT" dirty="0"/>
              <a:t>gestione di spettacoli per i soci.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	</a:t>
            </a:r>
            <a:r>
              <a:rPr lang="it-IT" dirty="0" smtClean="0"/>
              <a:t>L’agevolazione </a:t>
            </a:r>
            <a:r>
              <a:rPr lang="it-IT" dirty="0"/>
              <a:t>consiste nel </a:t>
            </a:r>
            <a:r>
              <a:rPr lang="it-IT" u="sng" dirty="0"/>
              <a:t>non</a:t>
            </a:r>
            <a:r>
              <a:rPr lang="it-IT" dirty="0"/>
              <a:t> considerare </a:t>
            </a:r>
            <a:r>
              <a:rPr lang="it-IT" i="1" dirty="0"/>
              <a:t>“imprese commerciali</a:t>
            </a:r>
            <a:r>
              <a:rPr lang="it-IT" dirty="0"/>
              <a:t>” alcune attività che, per loro natura, sarebbero sicuramente tali.  In questo senso si usa il termine di attività “decommercializzate</a:t>
            </a:r>
            <a:r>
              <a:rPr lang="it-IT" dirty="0" smtClean="0"/>
              <a:t>”.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9531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16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r>
              <a:rPr lang="it-IT" dirty="0"/>
              <a:t> </a:t>
            </a:r>
            <a:r>
              <a:rPr lang="it-IT" b="1" i="1" u="sng" dirty="0"/>
              <a:t>3. ORGANIZZAZIONI NON LUCRATIVE DI UTILITA’ SOCIALE (O.N.L.U.S.) D. LGS. 460/97</a:t>
            </a:r>
            <a:endParaRPr lang="it-IT" dirty="0"/>
          </a:p>
          <a:p>
            <a:pPr algn="just"/>
            <a:r>
              <a:rPr lang="it-IT" dirty="0"/>
              <a:t> 	</a:t>
            </a:r>
            <a:r>
              <a:rPr lang="it-IT" dirty="0" smtClean="0"/>
              <a:t>Associazioni (anche di volontariato), </a:t>
            </a:r>
            <a:r>
              <a:rPr lang="it-IT" dirty="0"/>
              <a:t>comitati, fondazioni, società cooperative ed in generale enti non commerciali possono assumere la qualifica di ONLUS</a:t>
            </a:r>
            <a:r>
              <a:rPr lang="it-IT" dirty="0" smtClean="0"/>
              <a:t>.</a:t>
            </a:r>
            <a:r>
              <a:rPr lang="it-IT" dirty="0"/>
              <a:t> </a:t>
            </a:r>
          </a:p>
          <a:p>
            <a:pPr algn="just"/>
            <a:r>
              <a:rPr lang="it-IT" dirty="0"/>
              <a:t>	</a:t>
            </a:r>
            <a:r>
              <a:rPr lang="it-IT" dirty="0" smtClean="0"/>
              <a:t>Esse </a:t>
            </a:r>
            <a:r>
              <a:rPr lang="it-IT" dirty="0"/>
              <a:t>devono innanzitutto esercitare una o più delle seguenti attività, caratterizzata dall’</a:t>
            </a:r>
            <a:r>
              <a:rPr lang="it-IT" u="sng" dirty="0"/>
              <a:t>esclusivo perseguimento di finalità di solidarietà sociale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 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assistenza sociale e socio-sanitaria;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assistenza sanitaria;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beneficenza;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istruzione;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formazione;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sport dilettantistico;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tutela, promozione e valorizzazione delle cose d’interesse artistico e storico ex Legge 1089/39;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tutela e valorizzazione della natura e dell’ambiente;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promozione della cultura e dell’arte;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tutela dei diritti civili;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i="1" dirty="0"/>
              <a:t>ricerca scientifica di particolare interesse sociale.</a:t>
            </a:r>
            <a:endParaRPr lang="it-IT" dirty="0"/>
          </a:p>
          <a:p>
            <a:pPr algn="just"/>
            <a:r>
              <a:rPr lang="it-IT" dirty="0"/>
              <a:t> 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6993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17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just"/>
            <a:r>
              <a:rPr lang="it-IT" dirty="0"/>
              <a:t> </a:t>
            </a:r>
            <a:endParaRPr lang="it-IT" dirty="0"/>
          </a:p>
          <a:p>
            <a:pPr algn="just"/>
            <a:r>
              <a:rPr lang="it-IT" dirty="0"/>
              <a:t>Gli statuti debbono prevedere: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dirty="0"/>
              <a:t>il divieto di svolgere attività diverse da quelle sopra elencate;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dirty="0"/>
              <a:t>il divieto di distribuzione, anche indiretto, di utili e l’obbligo di impiegarli per la realizzazione delle attività istituzionali e quelle ad esse connesse;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dirty="0"/>
              <a:t>in caso di scioglimento, l’obbligo di devolvere il patrimonio ad altre ONLUS aventi finalità analoghe;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dirty="0"/>
              <a:t>garantire agli associati l’effettività dei diritti (di voto, di partecipazione, di nomina dei rappresentanti);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dirty="0"/>
              <a:t>obbligo di redazione di un bilancio o rendiconto;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it-IT" dirty="0"/>
              <a:t>l’uso, nella denominazione e nella corrispondenza, della sigla “ONLUS”.</a:t>
            </a:r>
          </a:p>
          <a:p>
            <a:endParaRPr lang="it-IT" dirty="0" smtClean="0"/>
          </a:p>
          <a:p>
            <a:r>
              <a:rPr lang="it-IT" u="sng" dirty="0" smtClean="0"/>
              <a:t>Il regime ONLUS verrà a cessare dall’esercizio successivo a quello di approvazione del nuovo regime fiscale degli ETS da parte dell’Unione Europea.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5520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18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	Per </a:t>
            </a:r>
            <a:r>
              <a:rPr lang="it-IT" dirty="0"/>
              <a:t>le sole </a:t>
            </a:r>
            <a:r>
              <a:rPr lang="it-IT" u="sng" dirty="0"/>
              <a:t>associazioni di promozione sociale</a:t>
            </a:r>
            <a:r>
              <a:rPr lang="it-IT" dirty="0"/>
              <a:t> (nel senso di iscritte nei registri tenuti presso il Ministero dell’Interno ai sensi della Legge 25 agosto 1991, n. 287) sono agevolabili anche le seguenti attività:</a:t>
            </a:r>
          </a:p>
          <a:p>
            <a:pPr algn="just"/>
            <a:r>
              <a:rPr lang="it-IT" dirty="0"/>
              <a:t> 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/>
              <a:t>somministrazione di alimenti e bevande (-&gt; bar) svolta presso le sedi istituzionali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/>
              <a:t>organizzazione di viaggi (N.B.: applicazione dell’IVA ordinaria)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/>
              <a:t>organizzazione di soggiorni turistici (N.B.: applicazione dell’IVA ordinaria)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	E’ necessario che i fruitori (paganti) del servizio siano esclusivamente i </a:t>
            </a:r>
            <a:r>
              <a:rPr lang="it-IT" b="1" dirty="0"/>
              <a:t>soci</a:t>
            </a:r>
            <a:r>
              <a:rPr lang="it-IT" dirty="0"/>
              <a:t> (e per le sole </a:t>
            </a:r>
            <a:r>
              <a:rPr lang="it-IT" dirty="0"/>
              <a:t>a.p.s</a:t>
            </a:r>
            <a:r>
              <a:rPr lang="it-IT" dirty="0"/>
              <a:t>., anche i familiari conviventi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5116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19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just"/>
            <a:endParaRPr lang="it-IT" dirty="0" smtClean="0"/>
          </a:p>
          <a:p>
            <a:pPr algn="ctr"/>
            <a:r>
              <a:rPr lang="it-IT" dirty="0" smtClean="0"/>
              <a:t>	</a:t>
            </a:r>
            <a:r>
              <a:rPr lang="it-IT" altLang="it-IT" b="1" u="sng" dirty="0"/>
              <a:t>Enti del Terzo Settore non </a:t>
            </a:r>
            <a:r>
              <a:rPr lang="it-IT" altLang="it-IT" b="1" u="sng" dirty="0" smtClean="0"/>
              <a:t>commerciali (D. Lgs. 117/17)</a:t>
            </a:r>
            <a:endParaRPr lang="it-IT" altLang="it-IT" b="1" u="sng" dirty="0"/>
          </a:p>
          <a:p>
            <a:pPr algn="just"/>
            <a:endParaRPr lang="it-IT" altLang="it-IT" dirty="0"/>
          </a:p>
          <a:p>
            <a:pPr algn="just"/>
            <a:r>
              <a:rPr lang="it-IT" altLang="it-IT" dirty="0" smtClean="0"/>
              <a:t>	Si </a:t>
            </a:r>
            <a:r>
              <a:rPr lang="it-IT" altLang="it-IT" dirty="0"/>
              <a:t>considerano non commerciali gli ETS che svolgono in via esclusiva o prevalente le attività di interesse generale (di cui all’art. 5) in conformità ai criteri indicati per le attività non commerciali. </a:t>
            </a:r>
          </a:p>
          <a:p>
            <a:pPr algn="just"/>
            <a:endParaRPr lang="it-IT" dirty="0"/>
          </a:p>
          <a:p>
            <a:pPr lvl="0" algn="just"/>
            <a:r>
              <a:rPr lang="it-IT" altLang="it-IT" dirty="0" smtClean="0"/>
              <a:t>	Indipendentemente </a:t>
            </a:r>
            <a:r>
              <a:rPr lang="it-IT" altLang="it-IT" dirty="0"/>
              <a:t>dalle previsioni statutarie, gli ETS assumono fiscalmente la qualifica di </a:t>
            </a:r>
            <a:r>
              <a:rPr lang="it-IT" altLang="it-IT" u="sng" dirty="0"/>
              <a:t>enti commerciali </a:t>
            </a:r>
            <a:r>
              <a:rPr lang="it-IT" altLang="it-IT" dirty="0"/>
              <a:t>qualora i proventi delle attività di interesse generale (di cui all’art. 5), svolte in forma di impresa non in conformità ai criteri indicati per le attività non commerciali, e le attività diverse (di cui all’art. 6, escluse le sponsorizzazioni), </a:t>
            </a:r>
            <a:r>
              <a:rPr lang="it-IT" altLang="it-IT" u="sng" dirty="0"/>
              <a:t>superino</a:t>
            </a:r>
            <a:r>
              <a:rPr lang="it-IT" altLang="it-IT" dirty="0"/>
              <a:t>, nel medesimo periodo di imposta, le entrate derivanti da </a:t>
            </a:r>
            <a:r>
              <a:rPr lang="it-IT" dirty="0"/>
              <a:t>attività non commerciali</a:t>
            </a:r>
            <a:r>
              <a:rPr lang="it-IT" dirty="0" smtClean="0"/>
              <a:t>.</a:t>
            </a:r>
          </a:p>
          <a:p>
            <a:pPr algn="just"/>
            <a:endParaRPr lang="it-IT" altLang="it-IT" dirty="0" smtClean="0"/>
          </a:p>
          <a:p>
            <a:pPr algn="just"/>
            <a:r>
              <a:rPr lang="it-IT" altLang="it-IT" dirty="0"/>
              <a:t>	</a:t>
            </a:r>
            <a:r>
              <a:rPr lang="it-IT" altLang="it-IT" dirty="0" smtClean="0"/>
              <a:t>Le </a:t>
            </a:r>
            <a:r>
              <a:rPr lang="it-IT" altLang="it-IT" dirty="0"/>
              <a:t>attività di interesse generale di cui all’art.5, si considerano di natura non commerciale quando sono svolte:</a:t>
            </a:r>
          </a:p>
          <a:p>
            <a:pPr marL="342900" indent="-342900" algn="just">
              <a:buFontTx/>
              <a:buChar char="-"/>
            </a:pPr>
            <a:r>
              <a:rPr lang="it-IT" altLang="it-IT" dirty="0" smtClean="0"/>
              <a:t>a </a:t>
            </a:r>
            <a:r>
              <a:rPr lang="it-IT" altLang="it-IT" dirty="0"/>
              <a:t>titolo gratuito;</a:t>
            </a:r>
          </a:p>
          <a:p>
            <a:pPr marL="342900" indent="-342900" algn="just">
              <a:buFontTx/>
              <a:buChar char="-"/>
            </a:pPr>
            <a:r>
              <a:rPr lang="it-IT" altLang="it-IT" dirty="0"/>
              <a:t>oppure dietro versamento di corrispettivi che non superano i costi effettivi.</a:t>
            </a:r>
          </a:p>
          <a:p>
            <a:pPr lvl="0" algn="just"/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4453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445624"/>
            <a:ext cx="8096250" cy="491072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sng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just"/>
            <a:r>
              <a:rPr lang="it-IT" dirty="0"/>
              <a:t>L’organizzazione no-profit, quando assume le caratteristiche di un’entità giuridicamente individuabile (autonomia patrimoniale, decisionale, statutaria, ecc. – possesso di codice fiscale) come può essere un’associazione di promozione sociale o di volontariato, deve tenere i </a:t>
            </a:r>
            <a:r>
              <a:rPr lang="it-IT" b="1" dirty="0"/>
              <a:t>libri sociali</a:t>
            </a:r>
            <a:r>
              <a:rPr lang="it-IT" dirty="0"/>
              <a:t> e i </a:t>
            </a:r>
            <a:r>
              <a:rPr lang="it-IT" b="1" dirty="0"/>
              <a:t>libri contabili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Per tali registri, in generale, non esiste l’obbligo bensì la mera facoltà della preventiva vidimazione (presso un notaio o presso la CCIAA).</a:t>
            </a:r>
          </a:p>
          <a:p>
            <a:pPr algn="just"/>
            <a:r>
              <a:rPr lang="it-IT" dirty="0"/>
              <a:t>Questa formalità, pur non necessaria, può comunque risultare opportuna in quanto accerta il numero delle pagine di ogni libro garantendone la loro insostituibilità, e può contribuire ad attribuire maggior forza probatoria a quanto riportato sui registri stessi.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Se l’ente esercita anche una attività commerciale, potrà risultare necessaria la bollatura di solo alcuni dei </a:t>
            </a:r>
            <a:r>
              <a:rPr lang="it-IT" u="sng" dirty="0"/>
              <a:t>libri contabili obbligatori</a:t>
            </a:r>
            <a:r>
              <a:rPr lang="it-IT" dirty="0"/>
              <a:t>, in relazione al regime d’imposta prescelto.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sng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imes New Roman" pitchFamily="18"/>
            </a:endParaRP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7987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20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just"/>
            <a:endParaRPr lang="it-IT" u="sng" dirty="0"/>
          </a:p>
          <a:p>
            <a:pPr algn="just"/>
            <a:r>
              <a:rPr lang="it-IT" altLang="it-IT" dirty="0"/>
              <a:t>Non concorrono, in ogni caso, alla formazione del reddito degli ETS non commerciali:</a:t>
            </a:r>
          </a:p>
          <a:p>
            <a:pPr algn="just"/>
            <a:endParaRPr lang="it-IT" altLang="it-IT" dirty="0" smtClean="0"/>
          </a:p>
          <a:p>
            <a:pPr marL="285750" indent="-285750" algn="just">
              <a:buFont typeface="Symbol" panose="05050102010706020507" pitchFamily="18" charset="2"/>
              <a:buChar char="-"/>
            </a:pPr>
            <a:r>
              <a:rPr lang="it-IT" altLang="it-IT" dirty="0" smtClean="0"/>
              <a:t>le </a:t>
            </a:r>
            <a:r>
              <a:rPr lang="it-IT" altLang="it-IT" dirty="0"/>
              <a:t>somme versate dagli associati a titolo di quote o 	contributi associativi;</a:t>
            </a:r>
          </a:p>
          <a:p>
            <a:pPr marL="285750" indent="-285750" algn="just">
              <a:buFont typeface="Symbol" panose="05050102010706020507" pitchFamily="18" charset="2"/>
              <a:buChar char="-"/>
            </a:pPr>
            <a:endParaRPr lang="it-IT" altLang="it-IT" dirty="0"/>
          </a:p>
          <a:p>
            <a:pPr marL="285750" indent="-285750" algn="just">
              <a:buFont typeface="Symbol" panose="05050102010706020507" pitchFamily="18" charset="2"/>
              <a:buChar char="-"/>
            </a:pPr>
            <a:r>
              <a:rPr lang="it-IT" altLang="it-IT" dirty="0"/>
              <a:t>i fondi pervenuti a seguito di raccolte pubbliche effettuate occasionalmente anche mediante offerte di beni di modico valore o di servizi ai sovventori, in concomitanza di celebrazioni, ricorrenze o campagne di sensibilizzazione;</a:t>
            </a:r>
          </a:p>
          <a:p>
            <a:pPr marL="285750" indent="-285750" algn="just">
              <a:buFont typeface="Symbol" panose="05050102010706020507" pitchFamily="18" charset="2"/>
              <a:buChar char="-"/>
            </a:pPr>
            <a:endParaRPr lang="it-IT" altLang="it-IT" dirty="0"/>
          </a:p>
          <a:p>
            <a:pPr marL="285750" indent="-285750" algn="just">
              <a:buFont typeface="Symbol" panose="05050102010706020507" pitchFamily="18" charset="2"/>
              <a:buChar char="-"/>
            </a:pPr>
            <a:r>
              <a:rPr lang="it-IT" altLang="it-IT" dirty="0"/>
              <a:t>i contributi e gli apporti erogati da parte delle Amministrazioni Pubbliche per lo svolgimento delle attività non commerciali.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4081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21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lvl="0" algn="ctr"/>
            <a:r>
              <a:rPr lang="it-IT" altLang="it-IT" b="1" u="sng" dirty="0" smtClean="0"/>
              <a:t>Regime </a:t>
            </a:r>
            <a:r>
              <a:rPr lang="it-IT" altLang="it-IT" b="1" u="sng" dirty="0"/>
              <a:t>forfetario degli ETS non commerciali</a:t>
            </a:r>
          </a:p>
          <a:p>
            <a:pPr lvl="0" algn="ctr"/>
            <a:r>
              <a:rPr lang="it-IT" altLang="it-IT" b="1" u="sng" dirty="0"/>
              <a:t>(Art. 80 D</a:t>
            </a:r>
            <a:r>
              <a:rPr lang="it-IT" altLang="it-IT" b="1" u="sng" dirty="0" smtClean="0"/>
              <a:t>. Lgs</a:t>
            </a:r>
            <a:r>
              <a:rPr lang="it-IT" altLang="it-IT" b="1" u="sng" dirty="0"/>
              <a:t>. 117/2017)</a:t>
            </a:r>
          </a:p>
          <a:p>
            <a:pPr lvl="0" algn="ctr"/>
            <a:endParaRPr lang="it-IT" dirty="0"/>
          </a:p>
          <a:p>
            <a:pPr lvl="0" algn="just"/>
            <a:r>
              <a:rPr lang="it-IT" dirty="0" smtClean="0"/>
              <a:t>	Gli </a:t>
            </a:r>
            <a:r>
              <a:rPr lang="it-IT" dirty="0"/>
              <a:t>ETS non commerciali possono optare per la determinazione forfetaria del reddito di </a:t>
            </a:r>
            <a:r>
              <a:rPr lang="it-IT" dirty="0" smtClean="0"/>
              <a:t>impresa</a:t>
            </a:r>
            <a:r>
              <a:rPr lang="it-IT" dirty="0"/>
              <a:t> </a:t>
            </a:r>
            <a:r>
              <a:rPr lang="it-IT" dirty="0" smtClean="0"/>
              <a:t>(decorrenza dall’esercizio successivo al parere favorevole UE)</a:t>
            </a:r>
            <a:endParaRPr lang="it-IT" dirty="0"/>
          </a:p>
          <a:p>
            <a:pPr lvl="0" algn="just"/>
            <a:r>
              <a:rPr lang="it-IT" dirty="0" smtClean="0"/>
              <a:t>	</a:t>
            </a:r>
          </a:p>
          <a:p>
            <a:pPr lvl="0" algn="just"/>
            <a:r>
              <a:rPr lang="it-IT" dirty="0" smtClean="0"/>
              <a:t>In </a:t>
            </a:r>
            <a:r>
              <a:rPr lang="it-IT" dirty="0"/>
              <a:t>tal caso il reddito si determina applicando un coefficiente di redditività all’ammontare dei ricavi conseguiti nell’esercizio delle attività di interesse generale e delle attività diverse, svolte con modalità </a:t>
            </a:r>
            <a:r>
              <a:rPr lang="it-IT" dirty="0" smtClean="0"/>
              <a:t>commerciali.</a:t>
            </a:r>
          </a:p>
          <a:p>
            <a:pPr lvl="0" algn="just"/>
            <a:endParaRPr lang="it-IT" dirty="0"/>
          </a:p>
          <a:p>
            <a:pPr algn="just"/>
            <a:r>
              <a:rPr lang="it-IT" altLang="it-IT" dirty="0"/>
              <a:t>Per le attività di prestazione di servizi, si applicano i seguenti coefficienti:</a:t>
            </a:r>
          </a:p>
          <a:p>
            <a:pPr marL="342900" indent="-342900" algn="just">
              <a:buFontTx/>
              <a:buChar char="-"/>
            </a:pPr>
            <a:r>
              <a:rPr lang="it-IT" altLang="it-IT" dirty="0"/>
              <a:t>  7% sui ricavi fino a € 130.000,00;</a:t>
            </a:r>
          </a:p>
          <a:p>
            <a:pPr marL="342900" indent="-342900" algn="just">
              <a:buFontTx/>
              <a:buChar char="-"/>
            </a:pPr>
            <a:r>
              <a:rPr lang="it-IT" altLang="it-IT" dirty="0"/>
              <a:t>10% sui ricavi da € 130.001,00 a € 300.000,00;</a:t>
            </a:r>
          </a:p>
          <a:p>
            <a:pPr marL="342900" indent="-342900" algn="just">
              <a:buFontTx/>
              <a:buChar char="-"/>
            </a:pPr>
            <a:r>
              <a:rPr lang="it-IT" altLang="it-IT" dirty="0"/>
              <a:t>17% sui ricavi oltre € 300.000,00.</a:t>
            </a:r>
          </a:p>
          <a:p>
            <a:pPr marL="342900" indent="-342900" algn="just">
              <a:buFontTx/>
              <a:buChar char="-"/>
            </a:pPr>
            <a:endParaRPr lang="it-IT" altLang="it-IT" dirty="0"/>
          </a:p>
          <a:p>
            <a:pPr algn="just"/>
            <a:r>
              <a:rPr lang="it-IT" altLang="it-IT" dirty="0"/>
              <a:t>Per le altre attività sono, invece, previsti i seguenti coefficienti:</a:t>
            </a:r>
          </a:p>
          <a:p>
            <a:pPr marL="342900" lvl="0" indent="-342900" algn="just">
              <a:buFontTx/>
              <a:buChar char="-"/>
            </a:pPr>
            <a:r>
              <a:rPr lang="it-IT" altLang="it-IT" dirty="0"/>
              <a:t>  5% sui ricavi fino a € 130.000,00;</a:t>
            </a:r>
          </a:p>
          <a:p>
            <a:pPr marL="342900" lvl="0" indent="-342900" algn="just">
              <a:buFontTx/>
              <a:buChar char="-"/>
            </a:pPr>
            <a:r>
              <a:rPr lang="it-IT" altLang="it-IT" dirty="0"/>
              <a:t>  7% sui ricavi da € 130.001,00 a € 300.000,00;</a:t>
            </a:r>
          </a:p>
          <a:p>
            <a:pPr marL="342900" lvl="0" indent="-342900" algn="just">
              <a:buFontTx/>
              <a:buChar char="-"/>
            </a:pPr>
            <a:r>
              <a:rPr lang="it-IT" altLang="it-IT" dirty="0"/>
              <a:t>14% sui ricavi oltre € 300.000,00.</a:t>
            </a:r>
          </a:p>
          <a:p>
            <a:pPr lvl="0" algn="just"/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79990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22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lvl="0" algn="ctr"/>
            <a:r>
              <a:rPr lang="it-IT" altLang="it-IT" b="1" u="sng" dirty="0"/>
              <a:t>Regime fiscale delle ODV iscritte nel RUNTS</a:t>
            </a:r>
          </a:p>
          <a:p>
            <a:pPr lvl="0" algn="ctr"/>
            <a:r>
              <a:rPr lang="it-IT" altLang="it-IT" b="1" u="sng" dirty="0"/>
              <a:t>(Art. 84 D. Lgs. 117/2017)</a:t>
            </a:r>
          </a:p>
          <a:p>
            <a:pPr algn="just"/>
            <a:endParaRPr lang="it-IT" altLang="it-IT" dirty="0" smtClean="0"/>
          </a:p>
          <a:p>
            <a:pPr algn="just"/>
            <a:r>
              <a:rPr lang="it-IT" altLang="it-IT" dirty="0" smtClean="0"/>
              <a:t>Non </a:t>
            </a:r>
            <a:r>
              <a:rPr lang="it-IT" altLang="it-IT" dirty="0"/>
              <a:t>si considerano commerciali le seguenti attività svolte senza l’impiego di mezzi organizzati professionalmente:</a:t>
            </a:r>
          </a:p>
          <a:p>
            <a:pPr algn="just"/>
            <a:endParaRPr lang="it-IT" altLang="it-IT" dirty="0"/>
          </a:p>
          <a:p>
            <a:pPr marL="342900" indent="-342900" algn="just">
              <a:buFontTx/>
              <a:buChar char="-"/>
            </a:pPr>
            <a:r>
              <a:rPr lang="it-IT" altLang="it-IT" dirty="0"/>
              <a:t>attività di vendita di beni acquisiti da terzi a titolo gratuito a fini di sovvenzione, a condizione che la vendita sia curata direttamente dall’organizzazione senza alcun intermediario;</a:t>
            </a:r>
          </a:p>
          <a:p>
            <a:pPr marL="342900" indent="-342900" algn="just">
              <a:buFontTx/>
              <a:buChar char="-"/>
            </a:pPr>
            <a:r>
              <a:rPr lang="it-IT" altLang="it-IT" dirty="0"/>
              <a:t>cessione di beni prodotti dagli assistiti e dai volontari </a:t>
            </a:r>
            <a:r>
              <a:rPr lang="it-IT" altLang="it-IT" dirty="0" smtClean="0"/>
              <a:t>sempreché </a:t>
            </a:r>
            <a:r>
              <a:rPr lang="it-IT" altLang="it-IT" dirty="0"/>
              <a:t>la vendita dei prodotti sia curata direttamente dall’organizzazione senza alcun intermediario;</a:t>
            </a:r>
          </a:p>
          <a:p>
            <a:pPr marL="342900" indent="-342900" algn="just">
              <a:buFontTx/>
              <a:buChar char="-"/>
            </a:pPr>
            <a:r>
              <a:rPr lang="it-IT" altLang="it-IT" dirty="0"/>
              <a:t>attività di somministrazione di alimenti e bevande in occasione di raduni, manifestazioni, celebrazioni e simili a carattere occasionale. 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Manca, rispetto alla previgente disciplina delle attività «marginali» ex D.M. 25.5.1995, l’esenzione delle prestazioni di servizi con ricarico non superiore al 50%.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I redditi degli immobili destinati in via esclusiva allo svolgimento di attività non commerciale da parte delle ODV sono esenti da IRES.</a:t>
            </a:r>
          </a:p>
          <a:p>
            <a:pPr lvl="0" algn="just"/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9978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23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lvl="0" algn="ctr"/>
            <a:r>
              <a:rPr lang="it-IT" altLang="it-IT" b="1" u="sng" dirty="0"/>
              <a:t>Regime fiscale delle APS iscritte nel RUNTS</a:t>
            </a:r>
          </a:p>
          <a:p>
            <a:pPr lvl="0" algn="ctr"/>
            <a:r>
              <a:rPr lang="it-IT" altLang="it-IT" b="1" u="sng" dirty="0"/>
              <a:t>(Art. 85 D. Lgs. 117/2017)</a:t>
            </a:r>
          </a:p>
          <a:p>
            <a:pPr lvl="0" algn="just"/>
            <a:endParaRPr lang="it-IT" altLang="it-IT" dirty="0" smtClean="0"/>
          </a:p>
          <a:p>
            <a:pPr lvl="0" algn="just"/>
            <a:r>
              <a:rPr lang="it-IT" altLang="it-IT" dirty="0" smtClean="0"/>
              <a:t>Non </a:t>
            </a:r>
            <a:r>
              <a:rPr lang="it-IT" altLang="it-IT" dirty="0"/>
              <a:t>si considerano commerciali le attività svolte dalle APS in diretta attuazione degli scopi istituzionali effettuate verso pagamento di corrispettivi specifici nei confronti:</a:t>
            </a:r>
          </a:p>
          <a:p>
            <a:pPr lvl="0" algn="just"/>
            <a:endParaRPr lang="it-IT" altLang="it-IT" dirty="0"/>
          </a:p>
          <a:p>
            <a:pPr marL="342900" lvl="0" indent="-342900" algn="just">
              <a:buFontTx/>
              <a:buChar char="-"/>
            </a:pPr>
            <a:r>
              <a:rPr lang="it-IT" altLang="it-IT" dirty="0"/>
              <a:t>dei propri associati e dei familiari conviventi degli stessi;</a:t>
            </a:r>
          </a:p>
          <a:p>
            <a:pPr marL="342900" lvl="0" indent="-342900" algn="just">
              <a:buFontTx/>
              <a:buChar char="-"/>
            </a:pPr>
            <a:r>
              <a:rPr lang="it-IT" altLang="it-IT" dirty="0"/>
              <a:t>degli associati di altre associazioni che svolgono la medesima attività e che per legge, regolamento, atto costitutivo o statuto fanno parte di un’unica organizzazione locale o nazionale;</a:t>
            </a:r>
          </a:p>
          <a:p>
            <a:pPr marL="342900" lvl="0" indent="-342900" algn="just">
              <a:buFontTx/>
              <a:buChar char="-"/>
            </a:pPr>
            <a:r>
              <a:rPr lang="it-IT" altLang="it-IT" dirty="0"/>
              <a:t>di enti composti in misura non inferiore al 70% da ETS.</a:t>
            </a:r>
          </a:p>
          <a:p>
            <a:pPr lvl="0" algn="just"/>
            <a:endParaRPr lang="it-IT" altLang="it-IT" dirty="0"/>
          </a:p>
          <a:p>
            <a:pPr lvl="0" algn="just"/>
            <a:r>
              <a:rPr lang="it-IT" altLang="it-IT" dirty="0"/>
              <a:t>Non si considerano altresì commerciali, ai fini IRES, le cessioni anche a terzi di proprie pubblicazioni cedute prevalentemente agli associati e ai familiari conviventi degli stessi verso pagamento di corrispettivi specifici in attuazione degli scopi istituzionali.</a:t>
            </a:r>
          </a:p>
          <a:p>
            <a:pPr lvl="0" algn="just"/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3407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24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lvl="0" algn="ctr"/>
            <a:r>
              <a:rPr lang="it-IT" altLang="it-IT" b="1" u="sng" dirty="0" smtClean="0"/>
              <a:t>Regime </a:t>
            </a:r>
            <a:r>
              <a:rPr lang="it-IT" altLang="it-IT" b="1" u="sng" dirty="0"/>
              <a:t>forfetario per le attività commerciali svolte </a:t>
            </a:r>
            <a:r>
              <a:rPr lang="it-IT" altLang="it-IT" b="1" u="sng" dirty="0" smtClean="0"/>
              <a:t>dalle </a:t>
            </a:r>
            <a:r>
              <a:rPr lang="it-IT" altLang="it-IT" b="1" u="sng" dirty="0"/>
              <a:t>APS e dalle ODV</a:t>
            </a:r>
          </a:p>
          <a:p>
            <a:pPr lvl="0" algn="ctr"/>
            <a:r>
              <a:rPr lang="it-IT" altLang="it-IT" b="1" u="sng" dirty="0"/>
              <a:t>(Art. 86 D</a:t>
            </a:r>
            <a:r>
              <a:rPr lang="it-IT" altLang="it-IT" b="1" u="sng" dirty="0" smtClean="0"/>
              <a:t>. Lgs</a:t>
            </a:r>
            <a:r>
              <a:rPr lang="it-IT" altLang="it-IT" b="1" u="sng" dirty="0"/>
              <a:t>. 117/2017)</a:t>
            </a:r>
          </a:p>
          <a:p>
            <a:pPr lvl="0" algn="just"/>
            <a:endParaRPr lang="it-IT" altLang="it-IT" dirty="0"/>
          </a:p>
          <a:p>
            <a:pPr lvl="0" algn="just"/>
            <a:r>
              <a:rPr lang="it-IT" altLang="it-IT" dirty="0"/>
              <a:t>ODV e APS possono beneficiare, in relazione alle attività commerciali svolte, di un particolare regime forfetario rilevante ai fini IRES ed IVA.</a:t>
            </a:r>
          </a:p>
          <a:p>
            <a:pPr lvl="0" algn="just"/>
            <a:endParaRPr lang="it-IT" altLang="it-IT" dirty="0"/>
          </a:p>
          <a:p>
            <a:pPr lvl="0" algn="just"/>
            <a:r>
              <a:rPr lang="it-IT" altLang="it-IT" dirty="0"/>
              <a:t>Per accedere al regime forfetario è necessario che, nel periodo di imposta precedente, i suddetti enti abbiano percepito ricavi, ragguagliati al periodo di imposta, non superiori a € 130.000,00. </a:t>
            </a:r>
          </a:p>
          <a:p>
            <a:pPr lvl="0" algn="just"/>
            <a:endParaRPr lang="it-IT" altLang="it-IT" dirty="0"/>
          </a:p>
          <a:p>
            <a:pPr lvl="0" algn="just"/>
            <a:r>
              <a:rPr lang="it-IT" altLang="it-IT" dirty="0"/>
              <a:t>In caso di superamento del limite di ricavi la fuoriuscita decorre dal periodo di imposta successivo a quello in cui si realizza il superamento dello stesso limite. </a:t>
            </a:r>
          </a:p>
          <a:p>
            <a:pPr lvl="0" algn="just"/>
            <a:endParaRPr lang="it-IT" altLang="it-IT" dirty="0"/>
          </a:p>
          <a:p>
            <a:pPr lvl="0" algn="just"/>
            <a:r>
              <a:rPr lang="it-IT" altLang="it-IT" dirty="0"/>
              <a:t>Il reddito imponibile è determinato applicando all’ammontare dei ricavi percepiti un coefficiente di redditività pari:</a:t>
            </a:r>
          </a:p>
          <a:p>
            <a:pPr lvl="0" algn="just"/>
            <a:r>
              <a:rPr lang="it-IT" altLang="it-IT" dirty="0"/>
              <a:t>- all’1% per le ODV;</a:t>
            </a:r>
          </a:p>
          <a:p>
            <a:pPr lvl="0" algn="just"/>
            <a:r>
              <a:rPr lang="it-IT" altLang="it-IT" dirty="0"/>
              <a:t>- al 3% per le APS.	</a:t>
            </a:r>
            <a:endParaRPr lang="en-GB" alt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4865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25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lvl="0" algn="ctr"/>
            <a:r>
              <a:rPr lang="it-IT" altLang="it-IT" b="1" u="sng" dirty="0"/>
              <a:t>Detrazioni e deduzioni per erogazioni liberali</a:t>
            </a:r>
          </a:p>
          <a:p>
            <a:pPr lvl="0" algn="ctr"/>
            <a:r>
              <a:rPr lang="it-IT" altLang="it-IT" b="1" u="sng" dirty="0"/>
              <a:t>(Art. 83 D</a:t>
            </a:r>
            <a:r>
              <a:rPr lang="it-IT" altLang="it-IT" b="1" u="sng" dirty="0" smtClean="0"/>
              <a:t>. Lgs</a:t>
            </a:r>
            <a:r>
              <a:rPr lang="it-IT" altLang="it-IT" b="1" u="sng" dirty="0"/>
              <a:t>. 117/2017)</a:t>
            </a:r>
          </a:p>
          <a:p>
            <a:pPr algn="ctr">
              <a:spcBef>
                <a:spcPct val="0"/>
              </a:spcBef>
            </a:pPr>
            <a:endParaRPr lang="en-GB" altLang="it-IT" dirty="0"/>
          </a:p>
          <a:p>
            <a:pPr algn="just">
              <a:spcBef>
                <a:spcPct val="0"/>
              </a:spcBef>
            </a:pPr>
            <a:r>
              <a:rPr lang="en-GB" altLang="it-IT" dirty="0"/>
              <a:t>Rispetto</a:t>
            </a:r>
            <a:r>
              <a:rPr lang="en-GB" altLang="it-IT" dirty="0"/>
              <a:t> </a:t>
            </a:r>
            <a:r>
              <a:rPr lang="en-GB" altLang="it-IT" dirty="0"/>
              <a:t>alle</a:t>
            </a:r>
            <a:r>
              <a:rPr lang="en-GB" altLang="it-IT" dirty="0"/>
              <a:t> </a:t>
            </a:r>
            <a:r>
              <a:rPr lang="en-GB" altLang="it-IT" dirty="0"/>
              <a:t>erogazioni</a:t>
            </a:r>
            <a:r>
              <a:rPr lang="en-GB" altLang="it-IT" dirty="0"/>
              <a:t> </a:t>
            </a:r>
            <a:r>
              <a:rPr lang="en-GB" altLang="it-IT" dirty="0" smtClean="0"/>
              <a:t>liberali</a:t>
            </a:r>
            <a:r>
              <a:rPr lang="en-GB" altLang="it-IT" dirty="0" smtClean="0"/>
              <a:t>, in </a:t>
            </a:r>
            <a:r>
              <a:rPr lang="en-GB" altLang="it-IT" dirty="0" smtClean="0"/>
              <a:t>danaro</a:t>
            </a:r>
            <a:r>
              <a:rPr lang="en-GB" altLang="it-IT" dirty="0" smtClean="0"/>
              <a:t> e in </a:t>
            </a:r>
            <a:r>
              <a:rPr lang="en-GB" altLang="it-IT" dirty="0" smtClean="0"/>
              <a:t>natura</a:t>
            </a:r>
            <a:r>
              <a:rPr lang="en-GB" altLang="it-IT" dirty="0" smtClean="0"/>
              <a:t>, </a:t>
            </a:r>
            <a:r>
              <a:rPr lang="en-GB" altLang="it-IT" dirty="0"/>
              <a:t>a </a:t>
            </a:r>
            <a:r>
              <a:rPr lang="en-GB" altLang="it-IT" dirty="0"/>
              <a:t>favore</a:t>
            </a:r>
            <a:r>
              <a:rPr lang="en-GB" altLang="it-IT" dirty="0"/>
              <a:t> di ETS non </a:t>
            </a:r>
            <a:r>
              <a:rPr lang="en-GB" altLang="it-IT" dirty="0"/>
              <a:t>commerciali</a:t>
            </a:r>
            <a:r>
              <a:rPr lang="en-GB" altLang="it-IT" dirty="0"/>
              <a:t>, è </a:t>
            </a:r>
            <a:r>
              <a:rPr lang="en-GB" altLang="it-IT" dirty="0"/>
              <a:t>possibile</a:t>
            </a:r>
            <a:r>
              <a:rPr lang="en-GB" altLang="it-IT" dirty="0"/>
              <a:t> </a:t>
            </a:r>
            <a:r>
              <a:rPr lang="en-GB" altLang="it-IT" dirty="0"/>
              <a:t>beneficiare</a:t>
            </a:r>
            <a:r>
              <a:rPr lang="en-GB" altLang="it-IT" dirty="0"/>
              <a:t>, </a:t>
            </a:r>
            <a:r>
              <a:rPr lang="en-GB" altLang="it-IT" dirty="0"/>
              <a:t>alternativamente</a:t>
            </a:r>
            <a:r>
              <a:rPr lang="en-GB" altLang="it-IT" dirty="0"/>
              <a:t>, di:</a:t>
            </a:r>
          </a:p>
          <a:p>
            <a:pPr algn="just">
              <a:spcBef>
                <a:spcPct val="0"/>
              </a:spcBef>
            </a:pPr>
            <a:endParaRPr lang="en-GB" altLang="it-IT" dirty="0"/>
          </a:p>
          <a:p>
            <a:pPr marL="285750" indent="-285750" algn="just">
              <a:spcBef>
                <a:spcPct val="0"/>
              </a:spcBef>
              <a:buFontTx/>
              <a:buChar char="-"/>
            </a:pPr>
            <a:r>
              <a:rPr lang="en-GB" altLang="it-IT" dirty="0"/>
              <a:t>una</a:t>
            </a:r>
            <a:r>
              <a:rPr lang="en-GB" altLang="it-IT" dirty="0"/>
              <a:t> </a:t>
            </a:r>
            <a:r>
              <a:rPr lang="en-GB" altLang="it-IT" dirty="0"/>
              <a:t>detrazione</a:t>
            </a:r>
            <a:r>
              <a:rPr lang="en-GB" altLang="it-IT" dirty="0"/>
              <a:t> IRPEF </a:t>
            </a:r>
            <a:r>
              <a:rPr lang="en-GB" altLang="it-IT" dirty="0"/>
              <a:t>nella</a:t>
            </a:r>
            <a:r>
              <a:rPr lang="en-GB" altLang="it-IT" dirty="0"/>
              <a:t> </a:t>
            </a:r>
            <a:r>
              <a:rPr lang="en-GB" altLang="it-IT" dirty="0"/>
              <a:t>misura</a:t>
            </a:r>
            <a:r>
              <a:rPr lang="en-GB" altLang="it-IT" dirty="0"/>
              <a:t> del 30% (o 35% </a:t>
            </a:r>
            <a:r>
              <a:rPr lang="en-GB" altLang="it-IT" dirty="0"/>
              <a:t>qualora</a:t>
            </a:r>
            <a:r>
              <a:rPr lang="en-GB" altLang="it-IT" dirty="0"/>
              <a:t> </a:t>
            </a:r>
            <a:r>
              <a:rPr lang="en-GB" altLang="it-IT" dirty="0"/>
              <a:t>l’erogazione</a:t>
            </a:r>
            <a:r>
              <a:rPr lang="en-GB" altLang="it-IT" dirty="0"/>
              <a:t> </a:t>
            </a:r>
            <a:r>
              <a:rPr lang="en-GB" altLang="it-IT" dirty="0"/>
              <a:t>liberale</a:t>
            </a:r>
            <a:r>
              <a:rPr lang="en-GB" altLang="it-IT" dirty="0"/>
              <a:t> in </a:t>
            </a:r>
            <a:r>
              <a:rPr lang="en-GB" altLang="it-IT" dirty="0"/>
              <a:t>denaro</a:t>
            </a:r>
            <a:r>
              <a:rPr lang="en-GB" altLang="it-IT" dirty="0"/>
              <a:t> </a:t>
            </a:r>
            <a:r>
              <a:rPr lang="en-GB" altLang="it-IT" dirty="0"/>
              <a:t>sia</a:t>
            </a:r>
            <a:r>
              <a:rPr lang="en-GB" altLang="it-IT" dirty="0"/>
              <a:t> a </a:t>
            </a:r>
            <a:r>
              <a:rPr lang="en-GB" altLang="it-IT" dirty="0"/>
              <a:t>favore</a:t>
            </a:r>
            <a:r>
              <a:rPr lang="en-GB" altLang="it-IT" dirty="0"/>
              <a:t> di </a:t>
            </a:r>
            <a:r>
              <a:rPr lang="en-GB" altLang="it-IT" dirty="0"/>
              <a:t>una</a:t>
            </a:r>
            <a:r>
              <a:rPr lang="en-GB" altLang="it-IT" dirty="0"/>
              <a:t> ODV) per un </a:t>
            </a:r>
            <a:r>
              <a:rPr lang="en-GB" altLang="it-IT" dirty="0"/>
              <a:t>importo</a:t>
            </a:r>
            <a:r>
              <a:rPr lang="en-GB" altLang="it-IT" dirty="0"/>
              <a:t> </a:t>
            </a:r>
            <a:r>
              <a:rPr lang="en-GB" altLang="it-IT" dirty="0"/>
              <a:t>complessivo</a:t>
            </a:r>
            <a:r>
              <a:rPr lang="en-GB" altLang="it-IT" dirty="0"/>
              <a:t> in </a:t>
            </a:r>
            <a:r>
              <a:rPr lang="en-GB" altLang="it-IT" dirty="0"/>
              <a:t>ciascun</a:t>
            </a:r>
            <a:r>
              <a:rPr lang="en-GB" altLang="it-IT" dirty="0"/>
              <a:t> </a:t>
            </a:r>
            <a:r>
              <a:rPr lang="en-GB" altLang="it-IT" dirty="0"/>
              <a:t>periodo</a:t>
            </a:r>
            <a:r>
              <a:rPr lang="en-GB" altLang="it-IT" dirty="0"/>
              <a:t> di </a:t>
            </a:r>
            <a:r>
              <a:rPr lang="en-GB" altLang="it-IT" dirty="0"/>
              <a:t>imposta</a:t>
            </a:r>
            <a:r>
              <a:rPr lang="en-GB" altLang="it-IT" dirty="0"/>
              <a:t> non </a:t>
            </a:r>
            <a:r>
              <a:rPr lang="en-GB" altLang="it-IT" dirty="0"/>
              <a:t>superiore</a:t>
            </a:r>
            <a:r>
              <a:rPr lang="en-GB" altLang="it-IT" dirty="0"/>
              <a:t> a € 30.000,00;</a:t>
            </a:r>
          </a:p>
          <a:p>
            <a:pPr marL="285750" indent="-285750" algn="just">
              <a:spcBef>
                <a:spcPct val="0"/>
              </a:spcBef>
              <a:buFontTx/>
              <a:buChar char="-"/>
            </a:pPr>
            <a:r>
              <a:rPr lang="en-GB" altLang="it-IT" dirty="0"/>
              <a:t>una</a:t>
            </a:r>
            <a:r>
              <a:rPr lang="en-GB" altLang="it-IT" dirty="0"/>
              <a:t> </a:t>
            </a:r>
            <a:r>
              <a:rPr lang="en-GB" altLang="it-IT" dirty="0"/>
              <a:t>deduzione</a:t>
            </a:r>
            <a:r>
              <a:rPr lang="en-GB" altLang="it-IT" dirty="0"/>
              <a:t> dal </a:t>
            </a:r>
            <a:r>
              <a:rPr lang="en-GB" altLang="it-IT" dirty="0"/>
              <a:t>reddito</a:t>
            </a:r>
            <a:r>
              <a:rPr lang="en-GB" altLang="it-IT" dirty="0"/>
              <a:t> </a:t>
            </a:r>
            <a:r>
              <a:rPr lang="en-GB" altLang="it-IT" dirty="0"/>
              <a:t>complessivo</a:t>
            </a:r>
            <a:r>
              <a:rPr lang="en-GB" altLang="it-IT" dirty="0"/>
              <a:t> </a:t>
            </a:r>
            <a:r>
              <a:rPr lang="en-GB" altLang="it-IT" dirty="0"/>
              <a:t>netto</a:t>
            </a:r>
            <a:r>
              <a:rPr lang="en-GB" altLang="it-IT" dirty="0"/>
              <a:t> </a:t>
            </a:r>
            <a:r>
              <a:rPr lang="en-GB" altLang="it-IT" dirty="0"/>
              <a:t>nel</a:t>
            </a:r>
            <a:r>
              <a:rPr lang="en-GB" altLang="it-IT" dirty="0"/>
              <a:t> </a:t>
            </a:r>
            <a:r>
              <a:rPr lang="en-GB" altLang="it-IT" dirty="0"/>
              <a:t>limite</a:t>
            </a:r>
            <a:r>
              <a:rPr lang="en-GB" altLang="it-IT" dirty="0"/>
              <a:t> del 10% del </a:t>
            </a:r>
            <a:r>
              <a:rPr lang="en-GB" altLang="it-IT" dirty="0"/>
              <a:t>reddito</a:t>
            </a:r>
            <a:r>
              <a:rPr lang="en-GB" altLang="it-IT" dirty="0"/>
              <a:t> </a:t>
            </a:r>
            <a:r>
              <a:rPr lang="en-GB" altLang="it-IT" dirty="0"/>
              <a:t>complessivo</a:t>
            </a:r>
            <a:r>
              <a:rPr lang="en-GB" altLang="it-IT" dirty="0"/>
              <a:t> </a:t>
            </a:r>
            <a:r>
              <a:rPr lang="en-GB" altLang="it-IT" dirty="0"/>
              <a:t>dichiarato</a:t>
            </a:r>
            <a:r>
              <a:rPr lang="en-GB" altLang="it-IT" dirty="0"/>
              <a:t>.</a:t>
            </a:r>
          </a:p>
          <a:p>
            <a:pPr marL="285750" indent="-285750" algn="just">
              <a:spcBef>
                <a:spcPct val="0"/>
              </a:spcBef>
              <a:buFontTx/>
              <a:buChar char="-"/>
            </a:pPr>
            <a:endParaRPr lang="en-GB" altLang="it-IT" dirty="0"/>
          </a:p>
          <a:p>
            <a:pPr algn="just">
              <a:spcBef>
                <a:spcPct val="0"/>
              </a:spcBef>
            </a:pPr>
            <a:r>
              <a:rPr lang="en-GB" altLang="it-IT" dirty="0"/>
              <a:t>La </a:t>
            </a:r>
            <a:r>
              <a:rPr lang="en-GB" altLang="it-IT" dirty="0"/>
              <a:t>detrazione</a:t>
            </a:r>
            <a:r>
              <a:rPr lang="en-GB" altLang="it-IT" dirty="0"/>
              <a:t> è </a:t>
            </a:r>
            <a:r>
              <a:rPr lang="en-GB" altLang="it-IT" dirty="0"/>
              <a:t>consentita</a:t>
            </a:r>
            <a:r>
              <a:rPr lang="en-GB" altLang="it-IT" dirty="0"/>
              <a:t> a </a:t>
            </a:r>
            <a:r>
              <a:rPr lang="en-GB" altLang="it-IT" dirty="0"/>
              <a:t>condizione</a:t>
            </a:r>
            <a:r>
              <a:rPr lang="en-GB" altLang="it-IT" dirty="0"/>
              <a:t> </a:t>
            </a:r>
            <a:r>
              <a:rPr lang="en-GB" altLang="it-IT" dirty="0"/>
              <a:t>che</a:t>
            </a:r>
            <a:r>
              <a:rPr lang="en-GB" altLang="it-IT" dirty="0"/>
              <a:t> </a:t>
            </a:r>
            <a:r>
              <a:rPr lang="en-GB" altLang="it-IT" dirty="0"/>
              <a:t>il</a:t>
            </a:r>
            <a:r>
              <a:rPr lang="en-GB" altLang="it-IT" dirty="0"/>
              <a:t> </a:t>
            </a:r>
            <a:r>
              <a:rPr lang="en-GB" altLang="it-IT" dirty="0"/>
              <a:t>versamento</a:t>
            </a:r>
            <a:r>
              <a:rPr lang="en-GB" altLang="it-IT" dirty="0"/>
              <a:t> </a:t>
            </a:r>
            <a:r>
              <a:rPr lang="en-GB" altLang="it-IT" dirty="0"/>
              <a:t>sia</a:t>
            </a:r>
            <a:r>
              <a:rPr lang="en-GB" altLang="it-IT" dirty="0"/>
              <a:t> </a:t>
            </a:r>
            <a:r>
              <a:rPr lang="en-GB" altLang="it-IT" dirty="0"/>
              <a:t>eseguito</a:t>
            </a:r>
            <a:r>
              <a:rPr lang="en-GB" altLang="it-IT" dirty="0"/>
              <a:t> </a:t>
            </a:r>
            <a:r>
              <a:rPr lang="en-GB" altLang="it-IT" dirty="0"/>
              <a:t>tramite</a:t>
            </a:r>
            <a:r>
              <a:rPr lang="en-GB" altLang="it-IT" dirty="0"/>
              <a:t> </a:t>
            </a:r>
            <a:r>
              <a:rPr lang="en-GB" altLang="it-IT" dirty="0"/>
              <a:t>banche</a:t>
            </a:r>
            <a:r>
              <a:rPr lang="en-GB" altLang="it-IT" dirty="0"/>
              <a:t> o </a:t>
            </a:r>
            <a:r>
              <a:rPr lang="en-GB" altLang="it-IT" dirty="0"/>
              <a:t>uffici</a:t>
            </a:r>
            <a:r>
              <a:rPr lang="en-GB" altLang="it-IT" dirty="0"/>
              <a:t> </a:t>
            </a:r>
            <a:r>
              <a:rPr lang="en-GB" altLang="it-IT" dirty="0"/>
              <a:t>postali</a:t>
            </a:r>
            <a:r>
              <a:rPr lang="en-GB" altLang="it-IT" dirty="0"/>
              <a:t> </a:t>
            </a:r>
            <a:r>
              <a:rPr lang="en-GB" altLang="it-IT" dirty="0"/>
              <a:t>ovvero</a:t>
            </a:r>
            <a:r>
              <a:rPr lang="en-GB" altLang="it-IT" dirty="0"/>
              <a:t> </a:t>
            </a:r>
            <a:r>
              <a:rPr lang="en-GB" altLang="it-IT" dirty="0"/>
              <a:t>mediante</a:t>
            </a:r>
            <a:r>
              <a:rPr lang="en-GB" altLang="it-IT" dirty="0"/>
              <a:t> </a:t>
            </a:r>
            <a:r>
              <a:rPr lang="en-GB" altLang="it-IT" dirty="0"/>
              <a:t>altri</a:t>
            </a:r>
            <a:r>
              <a:rPr lang="en-GB" altLang="it-IT" dirty="0"/>
              <a:t> </a:t>
            </a:r>
            <a:r>
              <a:rPr lang="en-GB" altLang="it-IT" dirty="0"/>
              <a:t>sistemi</a:t>
            </a:r>
            <a:r>
              <a:rPr lang="en-GB" altLang="it-IT" dirty="0"/>
              <a:t> di </a:t>
            </a:r>
            <a:r>
              <a:rPr lang="en-GB" altLang="it-IT" dirty="0"/>
              <a:t>pagamento</a:t>
            </a:r>
            <a:r>
              <a:rPr lang="en-GB" altLang="it-IT" dirty="0"/>
              <a:t> </a:t>
            </a:r>
            <a:r>
              <a:rPr lang="en-GB" altLang="it-IT" dirty="0"/>
              <a:t>previsti</a:t>
            </a:r>
            <a:r>
              <a:rPr lang="en-GB" altLang="it-IT" dirty="0"/>
              <a:t> </a:t>
            </a:r>
            <a:r>
              <a:rPr lang="en-GB" altLang="it-IT" dirty="0"/>
              <a:t>dall’art</a:t>
            </a:r>
            <a:r>
              <a:rPr lang="en-GB" altLang="it-IT" dirty="0"/>
              <a:t>. 23 del </a:t>
            </a:r>
            <a:r>
              <a:rPr lang="en-GB" altLang="it-IT" dirty="0"/>
              <a:t>D.Lgs</a:t>
            </a:r>
            <a:r>
              <a:rPr lang="en-GB" altLang="it-IT" dirty="0"/>
              <a:t>. n. 241 del 9/7/1997.   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8545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26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lvl="0" algn="ctr"/>
            <a:r>
              <a:rPr lang="it-IT" altLang="it-IT" b="1" u="sng" dirty="0"/>
              <a:t>Imposte indirette e tributi locali</a:t>
            </a:r>
          </a:p>
          <a:p>
            <a:pPr lvl="0" algn="ctr"/>
            <a:r>
              <a:rPr lang="it-IT" altLang="it-IT" b="1" u="sng" dirty="0"/>
              <a:t>(Art. 82 D</a:t>
            </a:r>
            <a:r>
              <a:rPr lang="it-IT" altLang="it-IT" b="1" u="sng" dirty="0" smtClean="0"/>
              <a:t>. Lgs</a:t>
            </a:r>
            <a:r>
              <a:rPr lang="it-IT" altLang="it-IT" b="1" u="sng" dirty="0"/>
              <a:t>. 117/2017)</a:t>
            </a:r>
          </a:p>
          <a:p>
            <a:pPr lvl="0"/>
            <a:endParaRPr lang="en-GB" altLang="it-IT" dirty="0"/>
          </a:p>
          <a:p>
            <a:pPr lvl="0" algn="just"/>
            <a:r>
              <a:rPr lang="en-GB" altLang="it-IT" dirty="0"/>
              <a:t>In </a:t>
            </a:r>
            <a:r>
              <a:rPr lang="en-GB" altLang="it-IT" dirty="0"/>
              <a:t>materia</a:t>
            </a:r>
            <a:r>
              <a:rPr lang="en-GB" altLang="it-IT" dirty="0"/>
              <a:t> di </a:t>
            </a:r>
            <a:r>
              <a:rPr lang="en-GB" altLang="it-IT" u="sng" dirty="0"/>
              <a:t>imposte</a:t>
            </a:r>
            <a:r>
              <a:rPr lang="en-GB" altLang="it-IT" u="sng" dirty="0"/>
              <a:t> </a:t>
            </a:r>
            <a:r>
              <a:rPr lang="en-GB" altLang="it-IT" u="sng" dirty="0"/>
              <a:t>indirette</a:t>
            </a:r>
            <a:r>
              <a:rPr lang="en-GB" altLang="it-IT" u="sng" dirty="0"/>
              <a:t> </a:t>
            </a:r>
            <a:r>
              <a:rPr lang="en-GB" altLang="it-IT" dirty="0"/>
              <a:t>sono</a:t>
            </a:r>
            <a:r>
              <a:rPr lang="en-GB" altLang="it-IT" dirty="0"/>
              <a:t> </a:t>
            </a:r>
            <a:r>
              <a:rPr lang="en-GB" altLang="it-IT" dirty="0"/>
              <a:t>previste</a:t>
            </a:r>
            <a:r>
              <a:rPr lang="en-GB" altLang="it-IT" dirty="0"/>
              <a:t>:</a:t>
            </a:r>
          </a:p>
          <a:p>
            <a:pPr lvl="0" algn="just"/>
            <a:endParaRPr lang="en-GB" altLang="it-IT" dirty="0"/>
          </a:p>
          <a:p>
            <a:pPr marL="285750" lvl="0" indent="-285750" algn="just">
              <a:buFontTx/>
              <a:buChar char="-"/>
            </a:pPr>
            <a:r>
              <a:rPr lang="en-GB" altLang="it-IT" dirty="0"/>
              <a:t>l’esenzione</a:t>
            </a:r>
            <a:r>
              <a:rPr lang="en-GB" altLang="it-IT" dirty="0"/>
              <a:t> </a:t>
            </a:r>
            <a:r>
              <a:rPr lang="en-GB" altLang="it-IT" dirty="0"/>
              <a:t>dall’imposta</a:t>
            </a:r>
            <a:r>
              <a:rPr lang="en-GB" altLang="it-IT" dirty="0"/>
              <a:t> </a:t>
            </a:r>
            <a:r>
              <a:rPr lang="en-GB" altLang="it-IT" dirty="0"/>
              <a:t>sulle</a:t>
            </a:r>
            <a:r>
              <a:rPr lang="en-GB" altLang="it-IT" dirty="0"/>
              <a:t> </a:t>
            </a:r>
            <a:r>
              <a:rPr lang="en-GB" altLang="it-IT" u="sng" dirty="0"/>
              <a:t>successioni</a:t>
            </a:r>
            <a:r>
              <a:rPr lang="en-GB" altLang="it-IT" u="sng" dirty="0"/>
              <a:t> e </a:t>
            </a:r>
            <a:r>
              <a:rPr lang="en-GB" altLang="it-IT" u="sng" dirty="0"/>
              <a:t>donazioni</a:t>
            </a:r>
            <a:r>
              <a:rPr lang="en-GB" altLang="it-IT" dirty="0"/>
              <a:t>, </a:t>
            </a:r>
            <a:r>
              <a:rPr lang="en-GB" altLang="it-IT" dirty="0"/>
              <a:t>nonchè</a:t>
            </a:r>
            <a:r>
              <a:rPr lang="en-GB" altLang="it-IT" dirty="0"/>
              <a:t> </a:t>
            </a:r>
            <a:r>
              <a:rPr lang="en-GB" altLang="it-IT" dirty="0"/>
              <a:t>dalle</a:t>
            </a:r>
            <a:r>
              <a:rPr lang="en-GB" altLang="it-IT" dirty="0"/>
              <a:t> </a:t>
            </a:r>
            <a:r>
              <a:rPr lang="en-GB" altLang="it-IT" dirty="0"/>
              <a:t>imposte</a:t>
            </a:r>
            <a:r>
              <a:rPr lang="en-GB" altLang="it-IT" dirty="0"/>
              <a:t> </a:t>
            </a:r>
            <a:r>
              <a:rPr lang="en-GB" altLang="it-IT" u="sng" dirty="0"/>
              <a:t>ipotecaria</a:t>
            </a:r>
            <a:r>
              <a:rPr lang="en-GB" altLang="it-IT" u="sng" dirty="0"/>
              <a:t> e </a:t>
            </a:r>
            <a:r>
              <a:rPr lang="en-GB" altLang="it-IT" u="sng" dirty="0"/>
              <a:t>catastale</a:t>
            </a:r>
            <a:r>
              <a:rPr lang="en-GB" altLang="it-IT" dirty="0"/>
              <a:t>, per </a:t>
            </a:r>
            <a:r>
              <a:rPr lang="en-GB" altLang="it-IT" dirty="0"/>
              <a:t>i</a:t>
            </a:r>
            <a:r>
              <a:rPr lang="en-GB" altLang="it-IT" dirty="0"/>
              <a:t> </a:t>
            </a:r>
            <a:r>
              <a:rPr lang="en-GB" altLang="it-IT" dirty="0"/>
              <a:t>trasferimenti</a:t>
            </a:r>
            <a:r>
              <a:rPr lang="en-GB" altLang="it-IT" dirty="0"/>
              <a:t> </a:t>
            </a:r>
            <a:r>
              <a:rPr lang="en-GB" altLang="it-IT" dirty="0"/>
              <a:t>gratuiti</a:t>
            </a:r>
            <a:r>
              <a:rPr lang="en-GB" altLang="it-IT" dirty="0"/>
              <a:t> a </a:t>
            </a:r>
            <a:r>
              <a:rPr lang="en-GB" altLang="it-IT" dirty="0"/>
              <a:t>favore</a:t>
            </a:r>
            <a:r>
              <a:rPr lang="en-GB" altLang="it-IT" dirty="0"/>
              <a:t> di ETS</a:t>
            </a:r>
            <a:r>
              <a:rPr lang="en-GB" altLang="it-IT" dirty="0" smtClean="0"/>
              <a:t>;</a:t>
            </a:r>
          </a:p>
          <a:p>
            <a:pPr marL="285750" lvl="0" indent="-285750" algn="just">
              <a:buFontTx/>
              <a:buChar char="-"/>
            </a:pPr>
            <a:r>
              <a:rPr lang="it-IT" dirty="0"/>
              <a:t>l’esonero all’</a:t>
            </a:r>
            <a:r>
              <a:rPr lang="it-IT" b="1" dirty="0"/>
              <a:t>imposta di registro per gli atti costitutivi </a:t>
            </a:r>
            <a:r>
              <a:rPr lang="it-IT" dirty="0"/>
              <a:t>e per quelli connessi allo svolgimento delle attività delle</a:t>
            </a:r>
            <a:r>
              <a:rPr lang="it-IT" b="1" dirty="0"/>
              <a:t> organizzazioni di volontariato (</a:t>
            </a:r>
            <a:r>
              <a:rPr lang="it-IT" b="1" dirty="0"/>
              <a:t>Odv</a:t>
            </a:r>
            <a:r>
              <a:rPr lang="it-IT" b="1" dirty="0" smtClean="0"/>
              <a:t>)</a:t>
            </a:r>
            <a:endParaRPr lang="en-GB" altLang="it-IT" dirty="0"/>
          </a:p>
          <a:p>
            <a:pPr marL="285750" lvl="0" indent="-285750" algn="just">
              <a:buFontTx/>
              <a:buChar char="-"/>
            </a:pPr>
            <a:r>
              <a:rPr lang="en-GB" altLang="it-IT" dirty="0" smtClean="0"/>
              <a:t>la </a:t>
            </a:r>
            <a:r>
              <a:rPr lang="en-GB" altLang="it-IT" dirty="0"/>
              <a:t>debenza</a:t>
            </a:r>
            <a:r>
              <a:rPr lang="en-GB" altLang="it-IT" dirty="0"/>
              <a:t> </a:t>
            </a:r>
            <a:r>
              <a:rPr lang="en-GB" altLang="it-IT" dirty="0"/>
              <a:t>dell’imposta</a:t>
            </a:r>
            <a:r>
              <a:rPr lang="en-GB" altLang="it-IT" dirty="0"/>
              <a:t> di </a:t>
            </a:r>
            <a:r>
              <a:rPr lang="en-GB" altLang="it-IT" dirty="0"/>
              <a:t>registro</a:t>
            </a:r>
            <a:r>
              <a:rPr lang="en-GB" altLang="it-IT" dirty="0"/>
              <a:t> </a:t>
            </a:r>
            <a:r>
              <a:rPr lang="en-GB" altLang="it-IT" dirty="0"/>
              <a:t>nella</a:t>
            </a:r>
            <a:r>
              <a:rPr lang="en-GB" altLang="it-IT" dirty="0"/>
              <a:t> </a:t>
            </a:r>
            <a:r>
              <a:rPr lang="en-GB" altLang="it-IT" dirty="0"/>
              <a:t>misura</a:t>
            </a:r>
            <a:r>
              <a:rPr lang="en-GB" altLang="it-IT" dirty="0"/>
              <a:t> </a:t>
            </a:r>
            <a:r>
              <a:rPr lang="en-GB" altLang="it-IT" dirty="0"/>
              <a:t>fissa</a:t>
            </a:r>
            <a:r>
              <a:rPr lang="en-GB" altLang="it-IT" dirty="0"/>
              <a:t> di € 200,00 per </a:t>
            </a:r>
            <a:r>
              <a:rPr lang="en-GB" altLang="it-IT" dirty="0"/>
              <a:t>gli</a:t>
            </a:r>
            <a:r>
              <a:rPr lang="en-GB" altLang="it-IT" dirty="0"/>
              <a:t> </a:t>
            </a:r>
            <a:r>
              <a:rPr lang="en-GB" altLang="it-IT" dirty="0"/>
              <a:t>atti</a:t>
            </a:r>
            <a:r>
              <a:rPr lang="en-GB" altLang="it-IT" dirty="0"/>
              <a:t> </a:t>
            </a:r>
            <a:r>
              <a:rPr lang="en-GB" altLang="it-IT" dirty="0"/>
              <a:t>costitutivi</a:t>
            </a:r>
            <a:r>
              <a:rPr lang="en-GB" altLang="it-IT" dirty="0"/>
              <a:t> e </a:t>
            </a:r>
            <a:r>
              <a:rPr lang="en-GB" altLang="it-IT" dirty="0"/>
              <a:t>modificativi</a:t>
            </a:r>
            <a:r>
              <a:rPr lang="en-GB" altLang="it-IT" dirty="0"/>
              <a:t> </a:t>
            </a:r>
            <a:r>
              <a:rPr lang="en-GB" altLang="it-IT" dirty="0"/>
              <a:t>degli</a:t>
            </a:r>
            <a:r>
              <a:rPr lang="en-GB" altLang="it-IT" dirty="0"/>
              <a:t> ETS, </a:t>
            </a:r>
            <a:r>
              <a:rPr lang="en-GB" altLang="it-IT" dirty="0"/>
              <a:t>nonchè</a:t>
            </a:r>
            <a:r>
              <a:rPr lang="en-GB" altLang="it-IT" dirty="0"/>
              <a:t> per </a:t>
            </a:r>
            <a:r>
              <a:rPr lang="en-GB" altLang="it-IT" dirty="0"/>
              <a:t>gli</a:t>
            </a:r>
            <a:r>
              <a:rPr lang="en-GB" altLang="it-IT" dirty="0"/>
              <a:t> </a:t>
            </a:r>
            <a:r>
              <a:rPr lang="en-GB" altLang="it-IT" dirty="0"/>
              <a:t>atti</a:t>
            </a:r>
            <a:r>
              <a:rPr lang="en-GB" altLang="it-IT" dirty="0"/>
              <a:t> </a:t>
            </a:r>
            <a:r>
              <a:rPr lang="en-GB" altLang="it-IT" dirty="0"/>
              <a:t>traslativi</a:t>
            </a:r>
            <a:r>
              <a:rPr lang="en-GB" altLang="it-IT" dirty="0"/>
              <a:t> a </a:t>
            </a:r>
            <a:r>
              <a:rPr lang="en-GB" altLang="it-IT" dirty="0"/>
              <a:t>titolo</a:t>
            </a:r>
            <a:r>
              <a:rPr lang="en-GB" altLang="it-IT" dirty="0"/>
              <a:t> </a:t>
            </a:r>
            <a:r>
              <a:rPr lang="en-GB" altLang="it-IT" dirty="0"/>
              <a:t>oneroso</a:t>
            </a:r>
            <a:r>
              <a:rPr lang="en-GB" altLang="it-IT" dirty="0"/>
              <a:t> </a:t>
            </a:r>
            <a:r>
              <a:rPr lang="en-GB" altLang="it-IT" dirty="0"/>
              <a:t>della</a:t>
            </a:r>
            <a:r>
              <a:rPr lang="en-GB" altLang="it-IT" dirty="0"/>
              <a:t> </a:t>
            </a:r>
            <a:r>
              <a:rPr lang="en-GB" altLang="it-IT" dirty="0"/>
              <a:t>proprietà</a:t>
            </a:r>
            <a:r>
              <a:rPr lang="en-GB" altLang="it-IT" dirty="0"/>
              <a:t> di </a:t>
            </a:r>
            <a:r>
              <a:rPr lang="en-GB" altLang="it-IT" dirty="0"/>
              <a:t>beni</a:t>
            </a:r>
            <a:r>
              <a:rPr lang="en-GB" altLang="it-IT" dirty="0"/>
              <a:t> </a:t>
            </a:r>
            <a:r>
              <a:rPr lang="en-GB" altLang="it-IT" dirty="0"/>
              <a:t>immobili</a:t>
            </a:r>
            <a:r>
              <a:rPr lang="en-GB" altLang="it-IT" dirty="0"/>
              <a:t> e </a:t>
            </a:r>
            <a:r>
              <a:rPr lang="en-GB" altLang="it-IT" dirty="0"/>
              <a:t>gli</a:t>
            </a:r>
            <a:r>
              <a:rPr lang="en-GB" altLang="it-IT" dirty="0"/>
              <a:t> </a:t>
            </a:r>
            <a:r>
              <a:rPr lang="en-GB" altLang="it-IT" dirty="0"/>
              <a:t>atti</a:t>
            </a:r>
            <a:r>
              <a:rPr lang="en-GB" altLang="it-IT" dirty="0"/>
              <a:t> </a:t>
            </a:r>
            <a:r>
              <a:rPr lang="en-GB" altLang="it-IT" dirty="0"/>
              <a:t>traslativi</a:t>
            </a:r>
            <a:r>
              <a:rPr lang="en-GB" altLang="it-IT" dirty="0"/>
              <a:t> o </a:t>
            </a:r>
            <a:r>
              <a:rPr lang="en-GB" altLang="it-IT" dirty="0"/>
              <a:t>costitutivi</a:t>
            </a:r>
            <a:r>
              <a:rPr lang="en-GB" altLang="it-IT" dirty="0"/>
              <a:t> di </a:t>
            </a:r>
            <a:r>
              <a:rPr lang="en-GB" altLang="it-IT" dirty="0"/>
              <a:t>diritti</a:t>
            </a:r>
            <a:r>
              <a:rPr lang="en-GB" altLang="it-IT" dirty="0"/>
              <a:t> </a:t>
            </a:r>
            <a:r>
              <a:rPr lang="en-GB" altLang="it-IT" dirty="0"/>
              <a:t>reali</a:t>
            </a:r>
            <a:r>
              <a:rPr lang="en-GB" altLang="it-IT" dirty="0"/>
              <a:t> </a:t>
            </a:r>
            <a:r>
              <a:rPr lang="en-GB" altLang="it-IT" dirty="0"/>
              <a:t>immobiliari</a:t>
            </a:r>
            <a:r>
              <a:rPr lang="en-GB" altLang="it-IT" dirty="0"/>
              <a:t> di </a:t>
            </a:r>
            <a:r>
              <a:rPr lang="en-GB" altLang="it-IT" dirty="0"/>
              <a:t>godimento</a:t>
            </a:r>
            <a:r>
              <a:rPr lang="en-GB" altLang="it-IT" dirty="0"/>
              <a:t> a </a:t>
            </a:r>
            <a:r>
              <a:rPr lang="en-GB" altLang="it-IT" dirty="0"/>
              <a:t>favore</a:t>
            </a:r>
            <a:r>
              <a:rPr lang="en-GB" altLang="it-IT" dirty="0"/>
              <a:t> di ETS;</a:t>
            </a:r>
          </a:p>
          <a:p>
            <a:pPr marL="285750" lvl="0" indent="-285750" algn="just">
              <a:buFontTx/>
              <a:buChar char="-"/>
            </a:pPr>
            <a:r>
              <a:rPr lang="en-GB" altLang="it-IT" dirty="0"/>
              <a:t>l’esenzione</a:t>
            </a:r>
            <a:r>
              <a:rPr lang="en-GB" altLang="it-IT" dirty="0"/>
              <a:t> </a:t>
            </a:r>
            <a:r>
              <a:rPr lang="en-GB" altLang="it-IT" dirty="0"/>
              <a:t>dall’imposta</a:t>
            </a:r>
            <a:r>
              <a:rPr lang="en-GB" altLang="it-IT" dirty="0"/>
              <a:t> di </a:t>
            </a:r>
            <a:r>
              <a:rPr lang="en-GB" altLang="it-IT" dirty="0"/>
              <a:t>registro</a:t>
            </a:r>
            <a:r>
              <a:rPr lang="en-GB" altLang="it-IT" dirty="0"/>
              <a:t> per le </a:t>
            </a:r>
            <a:r>
              <a:rPr lang="en-GB" altLang="it-IT" u="sng" dirty="0"/>
              <a:t>modifiche</a:t>
            </a:r>
            <a:r>
              <a:rPr lang="en-GB" altLang="it-IT" u="sng" dirty="0"/>
              <a:t> </a:t>
            </a:r>
            <a:r>
              <a:rPr lang="en-GB" altLang="it-IT" u="sng" dirty="0"/>
              <a:t>sta</a:t>
            </a:r>
            <a:r>
              <a:rPr lang="en-GB" altLang="it-IT" dirty="0"/>
              <a:t>tutarie</a:t>
            </a:r>
            <a:r>
              <a:rPr lang="en-GB" altLang="it-IT" dirty="0"/>
              <a:t> </a:t>
            </a:r>
            <a:r>
              <a:rPr lang="en-GB" altLang="it-IT" dirty="0"/>
              <a:t>che</a:t>
            </a:r>
            <a:r>
              <a:rPr lang="en-GB" altLang="it-IT" dirty="0"/>
              <a:t> </a:t>
            </a:r>
            <a:r>
              <a:rPr lang="en-GB" altLang="it-IT" dirty="0"/>
              <a:t>abbiano</a:t>
            </a:r>
            <a:r>
              <a:rPr lang="en-GB" altLang="it-IT" dirty="0"/>
              <a:t> lo </a:t>
            </a:r>
            <a:r>
              <a:rPr lang="en-GB" altLang="it-IT" dirty="0"/>
              <a:t>scopo</a:t>
            </a:r>
            <a:r>
              <a:rPr lang="en-GB" altLang="it-IT" dirty="0"/>
              <a:t> di </a:t>
            </a:r>
            <a:r>
              <a:rPr lang="en-GB" altLang="it-IT" u="sng" dirty="0"/>
              <a:t>adeguare</a:t>
            </a:r>
            <a:r>
              <a:rPr lang="en-GB" altLang="it-IT" u="sng" dirty="0"/>
              <a:t> </a:t>
            </a:r>
            <a:r>
              <a:rPr lang="en-GB" altLang="it-IT" u="sng" dirty="0"/>
              <a:t>gli</a:t>
            </a:r>
            <a:r>
              <a:rPr lang="en-GB" altLang="it-IT" u="sng" dirty="0"/>
              <a:t> </a:t>
            </a:r>
            <a:r>
              <a:rPr lang="en-GB" altLang="it-IT" u="sng" dirty="0"/>
              <a:t>atti</a:t>
            </a:r>
            <a:r>
              <a:rPr lang="en-GB" altLang="it-IT" u="sng" dirty="0"/>
              <a:t> a </a:t>
            </a:r>
            <a:r>
              <a:rPr lang="en-GB" altLang="it-IT" u="sng" dirty="0"/>
              <a:t>modifiche</a:t>
            </a:r>
            <a:r>
              <a:rPr lang="en-GB" altLang="it-IT" u="sng" dirty="0"/>
              <a:t> o </a:t>
            </a:r>
            <a:r>
              <a:rPr lang="en-GB" altLang="it-IT" u="sng" dirty="0"/>
              <a:t>integrazioni</a:t>
            </a:r>
            <a:r>
              <a:rPr lang="en-GB" altLang="it-IT" u="sng" dirty="0"/>
              <a:t> normative</a:t>
            </a:r>
            <a:r>
              <a:rPr lang="en-GB" altLang="it-IT" dirty="0"/>
              <a:t>;</a:t>
            </a:r>
          </a:p>
          <a:p>
            <a:pPr marL="285750" lvl="0" indent="-285750" algn="just">
              <a:buFontTx/>
              <a:buChar char="-"/>
            </a:pPr>
            <a:r>
              <a:rPr lang="en-GB" altLang="it-IT" dirty="0"/>
              <a:t>l’esenzione</a:t>
            </a:r>
            <a:r>
              <a:rPr lang="en-GB" altLang="it-IT" dirty="0"/>
              <a:t> </a:t>
            </a:r>
            <a:r>
              <a:rPr lang="en-GB" altLang="it-IT" u="sng" dirty="0"/>
              <a:t>dall’imposta</a:t>
            </a:r>
            <a:r>
              <a:rPr lang="en-GB" altLang="it-IT" u="sng" dirty="0"/>
              <a:t> di </a:t>
            </a:r>
            <a:r>
              <a:rPr lang="en-GB" altLang="it-IT" u="sng" dirty="0"/>
              <a:t>bollo</a:t>
            </a:r>
            <a:r>
              <a:rPr lang="en-GB" altLang="it-IT" u="sng" dirty="0"/>
              <a:t> </a:t>
            </a:r>
            <a:r>
              <a:rPr lang="en-GB" altLang="it-IT" dirty="0"/>
              <a:t>per </a:t>
            </a:r>
            <a:r>
              <a:rPr lang="en-GB" altLang="it-IT" dirty="0"/>
              <a:t>atti</a:t>
            </a:r>
            <a:r>
              <a:rPr lang="en-GB" altLang="it-IT" dirty="0"/>
              <a:t> e </a:t>
            </a:r>
            <a:r>
              <a:rPr lang="en-GB" altLang="it-IT" dirty="0"/>
              <a:t>documenti</a:t>
            </a:r>
            <a:r>
              <a:rPr lang="en-GB" altLang="it-IT" dirty="0"/>
              <a:t> </a:t>
            </a:r>
            <a:r>
              <a:rPr lang="en-GB" altLang="it-IT" dirty="0"/>
              <a:t>posti</a:t>
            </a:r>
            <a:r>
              <a:rPr lang="en-GB" altLang="it-IT" dirty="0"/>
              <a:t> in </a:t>
            </a:r>
            <a:r>
              <a:rPr lang="en-GB" altLang="it-IT" dirty="0"/>
              <a:t>essere</a:t>
            </a:r>
            <a:r>
              <a:rPr lang="en-GB" altLang="it-IT" dirty="0"/>
              <a:t> o </a:t>
            </a:r>
            <a:r>
              <a:rPr lang="en-GB" altLang="it-IT" dirty="0"/>
              <a:t>richiesti</a:t>
            </a:r>
            <a:r>
              <a:rPr lang="en-GB" altLang="it-IT" dirty="0"/>
              <a:t> da ETS;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60786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27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lvl="0" algn="ctr"/>
            <a:r>
              <a:rPr lang="it-IT" altLang="it-IT" b="1" u="sng" dirty="0"/>
              <a:t>Imposte indirette e tributi locali</a:t>
            </a:r>
          </a:p>
          <a:p>
            <a:pPr lvl="0" algn="ctr"/>
            <a:r>
              <a:rPr lang="it-IT" altLang="it-IT" b="1" u="sng" dirty="0"/>
              <a:t>(Art. 82 D</a:t>
            </a:r>
            <a:r>
              <a:rPr lang="it-IT" altLang="it-IT" b="1" u="sng" dirty="0" smtClean="0"/>
              <a:t>. Lgs</a:t>
            </a:r>
            <a:r>
              <a:rPr lang="it-IT" altLang="it-IT" b="1" u="sng" dirty="0"/>
              <a:t>. 117/2017)</a:t>
            </a:r>
          </a:p>
          <a:p>
            <a:pPr lvl="0"/>
            <a:endParaRPr lang="en-GB" altLang="it-IT" dirty="0"/>
          </a:p>
          <a:p>
            <a:pPr marL="285750" lvl="0" indent="-285750" algn="just">
              <a:buFontTx/>
              <a:buChar char="-"/>
            </a:pPr>
            <a:r>
              <a:rPr lang="en-GB" altLang="it-IT" dirty="0"/>
              <a:t>l’esenzione </a:t>
            </a:r>
            <a:r>
              <a:rPr lang="en-GB" altLang="it-IT" b="1" dirty="0"/>
              <a:t>dall’IMU e dalla TASI </a:t>
            </a:r>
            <a:r>
              <a:rPr lang="en-GB" altLang="it-IT" dirty="0"/>
              <a:t>per gli immobili destinati ad attività non commerciali posseduti e utilizzati dagli ETS non commerciali;</a:t>
            </a:r>
          </a:p>
          <a:p>
            <a:pPr marL="285750" lvl="0" indent="-285750" algn="just">
              <a:buFontTx/>
              <a:buChar char="-"/>
            </a:pPr>
            <a:r>
              <a:rPr lang="en-GB" altLang="it-IT" dirty="0"/>
              <a:t>l’esclusione dell’applicazione della </a:t>
            </a:r>
            <a:r>
              <a:rPr lang="en-GB" altLang="it-IT" u="sng" dirty="0"/>
              <a:t>tassa sulle concessioni governative </a:t>
            </a:r>
            <a:r>
              <a:rPr lang="en-GB" altLang="it-IT" dirty="0"/>
              <a:t>per gli atti e i provvedimenti relative agli ETS;</a:t>
            </a:r>
          </a:p>
          <a:p>
            <a:pPr marL="285750" lvl="0" indent="-285750" algn="just">
              <a:buFontTx/>
              <a:buChar char="-"/>
            </a:pPr>
            <a:r>
              <a:rPr lang="en-GB" altLang="it-IT" dirty="0"/>
              <a:t>l’esenzione dall’imposta sugli intrattenimenti per le attività ricreative di cui alla Tariffa Allegata al DPR 640/1972 svolte dagli enti ETS in via occasionale o in concomitanza di celebrazioni, ricorrenze o campagne di sensibilizzazione da parte degli enti in questione.</a:t>
            </a:r>
          </a:p>
          <a:p>
            <a:pPr marL="285750" lvl="0" indent="-285750" algn="just">
              <a:buFontTx/>
              <a:buChar char="-"/>
            </a:pPr>
            <a:endParaRPr lang="en-GB" altLang="it-IT" dirty="0"/>
          </a:p>
          <a:p>
            <a:pPr lvl="0" algn="just"/>
            <a:r>
              <a:rPr lang="en-GB" altLang="it-IT" dirty="0"/>
              <a:t>N.B.3 Altra novità di rilievo è l’introduzione dei cosiddetti “</a:t>
            </a:r>
            <a:r>
              <a:rPr lang="en-GB" altLang="it-IT" b="1" u="sng" dirty="0"/>
              <a:t>Titoli di Solidarietà</a:t>
            </a:r>
            <a:r>
              <a:rPr lang="en-GB" altLang="it-IT" dirty="0"/>
              <a:t>” che consentiranno agli Istituti di Credito di emettere obbligazioni, altri titoli di debito e certificati di deposito con l’obiettivo di sostenere le attività svolte dagli</a:t>
            </a:r>
            <a:r>
              <a:rPr lang="en-GB" altLang="it-IT" dirty="0"/>
              <a:t> ETS</a:t>
            </a:r>
            <a:r>
              <a:rPr lang="en-GB" altLang="it-IT" dirty="0"/>
              <a:t>.</a:t>
            </a:r>
            <a:r>
              <a:rPr lang="en-GB" altLang="it-IT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	</a:t>
            </a:r>
            <a:endParaRPr lang="en-GB" altLang="it-I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38803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28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/>
            <a:r>
              <a:rPr lang="it-IT" b="1" u="sng" dirty="0"/>
              <a:t>ENTI NON COMMERCIALI – ADEMPIMENTI  I.R.A.P</a:t>
            </a:r>
            <a:r>
              <a:rPr lang="it-IT" b="1" u="sng" dirty="0" smtClean="0"/>
              <a:t>.</a:t>
            </a:r>
            <a:endParaRPr lang="it-IT" dirty="0"/>
          </a:p>
          <a:p>
            <a:r>
              <a:rPr lang="it-IT" dirty="0"/>
              <a:t> </a:t>
            </a:r>
          </a:p>
          <a:p>
            <a:pPr algn="just"/>
            <a:r>
              <a:rPr lang="it-IT" dirty="0"/>
              <a:t>	</a:t>
            </a:r>
            <a:r>
              <a:rPr lang="it-IT" dirty="0" smtClean="0"/>
              <a:t>Per </a:t>
            </a:r>
            <a:r>
              <a:rPr lang="it-IT" dirty="0"/>
              <a:t>gli enti non commerciali </a:t>
            </a:r>
            <a:r>
              <a:rPr lang="it-IT" dirty="0" smtClean="0"/>
              <a:t>le </a:t>
            </a:r>
            <a:r>
              <a:rPr lang="it-IT" dirty="0"/>
              <a:t>modalità di applicazione sono diverse a seconda che: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it-IT" u="sng" dirty="0"/>
              <a:t>Venga</a:t>
            </a:r>
            <a:r>
              <a:rPr lang="it-IT" dirty="0"/>
              <a:t> esercitata un attività commerciale;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it-IT" u="sng" dirty="0"/>
              <a:t>Non venga </a:t>
            </a:r>
            <a:r>
              <a:rPr lang="it-IT" dirty="0"/>
              <a:t>esercitata alcuna attività commerciale.</a:t>
            </a:r>
          </a:p>
          <a:p>
            <a:pPr algn="just"/>
            <a:r>
              <a:rPr lang="it-IT" dirty="0"/>
              <a:t> </a:t>
            </a:r>
            <a:endParaRPr lang="it-IT" dirty="0" smtClean="0"/>
          </a:p>
          <a:p>
            <a:pPr algn="just"/>
            <a:endParaRPr lang="it-IT" dirty="0"/>
          </a:p>
          <a:p>
            <a:pPr lvl="0" algn="just"/>
            <a:r>
              <a:rPr lang="it-IT" u="sng" dirty="0"/>
              <a:t>ESERCIZIO DI ATTIVITA’ COMMERCIALE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 smtClean="0"/>
              <a:t>	In </a:t>
            </a:r>
            <a:r>
              <a:rPr lang="it-IT" dirty="0"/>
              <a:t>questo caso la base imponibile si determina sottraendo ai ricavi commerciali i costi commerciali, ad eccezione dei costi sostenuti per lavoro dipendente o assimilato, collaborazioni coordinate e continuative o prestazioni occasionali, ed escludendo proventi ed oneri finanziari e straordinari.</a:t>
            </a:r>
          </a:p>
          <a:p>
            <a:pPr algn="just"/>
            <a:r>
              <a:rPr lang="it-IT" dirty="0"/>
              <a:t>	Attualmente è prevista una deduzione pari ad € 1.850,00 per ogni dipendente sino ad un n° massimo di 5 dipendenti (</a:t>
            </a:r>
            <a:r>
              <a:rPr lang="it-IT" i="1" dirty="0"/>
              <a:t>tale deduzione compete solo agli enti che svolgono attività commerciale con proventi annui inferiori a € 400.000,00</a:t>
            </a:r>
            <a:r>
              <a:rPr lang="it-IT" dirty="0"/>
              <a:t>);</a:t>
            </a:r>
          </a:p>
          <a:p>
            <a:pPr lvl="0" algn="just"/>
            <a:r>
              <a:rPr lang="en-GB" altLang="it-IT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	</a:t>
            </a:r>
            <a:endParaRPr lang="en-GB" altLang="it-I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55558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u="sng" dirty="0"/>
              <a:t>ASPETTI </a:t>
            </a:r>
            <a:r>
              <a:rPr lang="it-IT" sz="2800" b="1" u="sng" dirty="0" smtClean="0"/>
              <a:t>FISCALI</a:t>
            </a:r>
            <a:endParaRPr lang="it-IT" sz="28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29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984070"/>
            <a:ext cx="8096250" cy="53722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lvl="0"/>
            <a:r>
              <a:rPr lang="it-IT" u="sng" dirty="0" smtClean="0"/>
              <a:t>ESERCIZIO </a:t>
            </a:r>
            <a:r>
              <a:rPr lang="it-IT" u="sng" dirty="0"/>
              <a:t>DI ATTIVITA’ NON COMMERCIALE</a:t>
            </a:r>
            <a:r>
              <a:rPr lang="it-IT" dirty="0"/>
              <a:t>. 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La base imponibile si calcola sommando i seguenti importi</a:t>
            </a:r>
            <a:r>
              <a:rPr lang="it-IT" dirty="0" smtClean="0"/>
              <a:t>:</a:t>
            </a:r>
            <a:r>
              <a:rPr lang="it-IT" dirty="0"/>
              <a:t> </a:t>
            </a:r>
            <a:endParaRPr lang="it-IT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 smtClean="0"/>
              <a:t>retribuzioni </a:t>
            </a:r>
            <a:r>
              <a:rPr lang="it-IT" i="1" dirty="0" smtClean="0"/>
              <a:t>spettanti</a:t>
            </a:r>
            <a:r>
              <a:rPr lang="it-IT" dirty="0" smtClean="0"/>
              <a:t> (principio della competenza) al personale dipendente; non rilevano tuttavia le retribuzioni degli apprendisti ed ai disabili, e quelle relative ai dipendenti con contratto di formazione lavoro.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 smtClean="0"/>
              <a:t>redditi </a:t>
            </a:r>
            <a:r>
              <a:rPr lang="it-IT" dirty="0"/>
              <a:t>assimilati a quelli di lavoro dipendente (</a:t>
            </a:r>
            <a:r>
              <a:rPr lang="it-IT" i="1" dirty="0"/>
              <a:t>es. lavoratori a progetto - </a:t>
            </a:r>
            <a:r>
              <a:rPr lang="it-IT" i="1" dirty="0" smtClean="0"/>
              <a:t>collaboratori </a:t>
            </a:r>
            <a:r>
              <a:rPr lang="it-IT" i="1" dirty="0"/>
              <a:t>coordinati e continuativi, borse di studio</a:t>
            </a:r>
            <a:r>
              <a:rPr lang="it-IT" dirty="0"/>
              <a:t>);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/>
              <a:t>compensi erogati per prestazioni di lavoro autonomo occasionale. Ad essi si applica la sola ritenuta IRPEF del 20%;</a:t>
            </a:r>
          </a:p>
          <a:p>
            <a:r>
              <a:rPr lang="it-IT" dirty="0"/>
              <a:t> </a:t>
            </a:r>
          </a:p>
          <a:p>
            <a:pPr algn="just"/>
            <a:r>
              <a:rPr lang="it-IT" dirty="0"/>
              <a:t>	</a:t>
            </a:r>
            <a:r>
              <a:rPr lang="it-IT" dirty="0" smtClean="0"/>
              <a:t>L’ente è </a:t>
            </a:r>
            <a:r>
              <a:rPr lang="it-IT" dirty="0"/>
              <a:t>obbligato </a:t>
            </a:r>
            <a:r>
              <a:rPr lang="it-IT" dirty="0" smtClean="0"/>
              <a:t>alla </a:t>
            </a:r>
            <a:r>
              <a:rPr lang="it-IT" dirty="0"/>
              <a:t>presentazione della relativa </a:t>
            </a:r>
            <a:r>
              <a:rPr lang="it-IT" u="sng" dirty="0"/>
              <a:t>denuncia annuale</a:t>
            </a:r>
            <a:r>
              <a:rPr lang="it-IT" dirty="0"/>
              <a:t> IRAP ed al </a:t>
            </a:r>
            <a:r>
              <a:rPr lang="it-IT" u="sng" dirty="0"/>
              <a:t>versamento</a:t>
            </a:r>
            <a:r>
              <a:rPr lang="it-IT" dirty="0"/>
              <a:t> dell’imposta, pari in Emilia Romagna al 3,21% per le sole ONLUS </a:t>
            </a:r>
            <a:r>
              <a:rPr lang="it-IT" i="1" dirty="0"/>
              <a:t>(l’aliquota nazionale è al 3,90</a:t>
            </a:r>
            <a:r>
              <a:rPr lang="it-IT" i="1" dirty="0" smtClean="0"/>
              <a:t>%)</a:t>
            </a:r>
            <a:r>
              <a:rPr lang="it-IT" dirty="0" smtClean="0"/>
              <a:t> </a:t>
            </a:r>
            <a:r>
              <a:rPr lang="it-IT" dirty="0"/>
              <a:t>della base imponibile.</a:t>
            </a:r>
          </a:p>
          <a:p>
            <a:pPr algn="just"/>
            <a:r>
              <a:rPr lang="it-IT" dirty="0"/>
              <a:t>	La base imponibile deve essere </a:t>
            </a:r>
            <a:r>
              <a:rPr lang="it-IT" dirty="0" smtClean="0"/>
              <a:t>diminuita </a:t>
            </a:r>
            <a:r>
              <a:rPr lang="it-IT" dirty="0"/>
              <a:t>di una franchigia di € 8.000,00, qualora il valore della stessa base imponibile non superi l’importo di € 180.759,91</a:t>
            </a:r>
            <a:r>
              <a:rPr lang="it-IT" dirty="0" smtClean="0"/>
              <a:t>.</a:t>
            </a:r>
            <a:r>
              <a:rPr lang="en-GB" altLang="it-IT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	</a:t>
            </a:r>
            <a:endParaRPr lang="en-GB" altLang="it-I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271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3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r>
              <a:rPr lang="it-IT" b="1" u="sng" dirty="0"/>
              <a:t>LIBRI CONTABILI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dirty="0"/>
              <a:t>Si distinguono in: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i="1" dirty="0"/>
              <a:t>libri contabili </a:t>
            </a:r>
            <a:r>
              <a:rPr lang="it-IT" i="1" u="sng" dirty="0"/>
              <a:t>istituzionali</a:t>
            </a:r>
            <a:r>
              <a:rPr lang="it-IT" i="1" dirty="0"/>
              <a:t>;</a:t>
            </a:r>
            <a:endParaRPr lang="it-IT" dirty="0"/>
          </a:p>
          <a:p>
            <a:pPr marL="342900" lvl="0" indent="-342900">
              <a:buFont typeface="+mj-lt"/>
              <a:buAutoNum type="arabicPeriod"/>
            </a:pPr>
            <a:r>
              <a:rPr lang="it-IT" i="1" dirty="0"/>
              <a:t>libri contabili </a:t>
            </a:r>
            <a:r>
              <a:rPr lang="it-IT" i="1" u="sng" dirty="0"/>
              <a:t>fiscali</a:t>
            </a:r>
            <a:r>
              <a:rPr lang="it-IT" i="1" dirty="0"/>
              <a:t>.</a:t>
            </a:r>
            <a:endParaRPr lang="it-IT" dirty="0"/>
          </a:p>
          <a:p>
            <a:pPr algn="ctr"/>
            <a:endParaRPr lang="it-IT" b="1" u="sng" dirty="0"/>
          </a:p>
          <a:p>
            <a:pPr algn="ctr"/>
            <a:r>
              <a:rPr lang="it-IT" b="1" u="sng" dirty="0"/>
              <a:t>LIBRI CONTABILI ISTITUZIONALI;</a:t>
            </a:r>
            <a:endParaRPr lang="it-IT" dirty="0"/>
          </a:p>
          <a:p>
            <a:r>
              <a:rPr lang="it-IT" dirty="0"/>
              <a:t> </a:t>
            </a:r>
          </a:p>
          <a:p>
            <a:pPr algn="just"/>
            <a:r>
              <a:rPr lang="it-IT" sz="2400" dirty="0"/>
              <a:t>	</a:t>
            </a:r>
            <a:r>
              <a:rPr lang="it-IT" dirty="0"/>
              <a:t>Nella gestione finanziaria è necessario tenere una ordinata contabilità, da una semplice “prima nota cassa” ad un giornale in partita doppia, al fine di redigere un rendiconto affidabile di fine esercizio, e basata su tre presupposti: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/>
              <a:t>presenza dei documenti giustificativi delle spese </a:t>
            </a:r>
            <a:r>
              <a:rPr lang="it-IT" i="1" dirty="0"/>
              <a:t>(fatture, ricevute, scontrini, ecc.);</a:t>
            </a:r>
            <a:endParaRPr lang="it-IT" dirty="0"/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/>
              <a:t>gestione tramite cassa o c/c bancario/postale;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it-IT" dirty="0"/>
              <a:t>attribuzione della sua tenuta ad un responsabile </a:t>
            </a:r>
            <a:r>
              <a:rPr lang="it-IT" i="1" dirty="0"/>
              <a:t>(Presidente o Tesoriere).</a:t>
            </a:r>
            <a:endParaRPr lang="it-IT" dirty="0"/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Dai documenti e dalla contabilità si traggono gli elementi per la redazione del </a:t>
            </a:r>
            <a:r>
              <a:rPr lang="it-IT" b="1" u="sng" dirty="0"/>
              <a:t>bilancio o rendiconto annuale</a:t>
            </a:r>
            <a:r>
              <a:rPr lang="it-IT" dirty="0"/>
              <a:t>.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260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4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just"/>
            <a:r>
              <a:rPr lang="it-IT" dirty="0"/>
              <a:t>	I termini di conservazione sono di </a:t>
            </a:r>
            <a:r>
              <a:rPr lang="it-IT" u="sng" dirty="0"/>
              <a:t>10 anni ai fini civilistici e di 5 anni ai fini fiscali, salva l'insorgenza di accertamenti e di relativo contenzioso</a:t>
            </a:r>
            <a:r>
              <a:rPr lang="it-IT" dirty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Si sottolinea che il bilancio, le scritture contabili e la relativa documentazione vanno </a:t>
            </a:r>
            <a:r>
              <a:rPr lang="it-IT" u="sng" dirty="0"/>
              <a:t>conservati</a:t>
            </a:r>
            <a:r>
              <a:rPr lang="it-IT" dirty="0"/>
              <a:t> fino allo scadere dei termini di accertamento previsti dalle norme fiscali, indipendentemente dall'esercizio o meno di attività commerciali. Questo </a:t>
            </a:r>
            <a:r>
              <a:rPr lang="it-IT" dirty="0" smtClean="0"/>
              <a:t>perché </a:t>
            </a:r>
            <a:r>
              <a:rPr lang="it-IT" dirty="0"/>
              <a:t>il fisco può sempre contestare le attività svolte dall'associazione e può considerare imponibili (ad esempio ai fini IRAP) o soggetti a ritenuta d’acconto importi esposti in bilancio per i quali l'ente pensava di non avere alcun obbligo fiscale.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Se, peraltro, sussistono controversie (o rischi di controversie potenziali) di diversa natura (fiscale, amministrativa, contrattuale, ecc.) sarà necessario conservare la relativa documentazione probatoria per il periodo di tempo necessario.</a:t>
            </a:r>
          </a:p>
          <a:p>
            <a:pPr algn="just"/>
            <a:endParaRPr lang="it-IT" dirty="0"/>
          </a:p>
          <a:p>
            <a:pPr indent="449580" algn="just"/>
            <a:r>
              <a:rPr lang="it-IT" dirty="0"/>
              <a:t> Come libro contabile di solito si utilizza un </a:t>
            </a:r>
            <a:r>
              <a:rPr lang="it-IT" b="1" dirty="0"/>
              <a:t>REGISTRO DI PRIMA NOTA </a:t>
            </a:r>
            <a:r>
              <a:rPr lang="it-IT" dirty="0"/>
              <a:t>o un </a:t>
            </a:r>
            <a:r>
              <a:rPr lang="it-IT" b="1" dirty="0"/>
              <a:t>GIORNALE MASTRO</a:t>
            </a:r>
            <a:r>
              <a:rPr lang="it-IT" dirty="0"/>
              <a:t>, ai fini della redazione del bilancio annuale :</a:t>
            </a:r>
          </a:p>
          <a:p>
            <a:pPr marL="342900" lvl="0" indent="-342900" algn="just">
              <a:buFont typeface="+mj-lt"/>
              <a:buAutoNum type="alphaLcPeriod"/>
              <a:tabLst>
                <a:tab pos="228600" algn="l"/>
                <a:tab pos="1260475" algn="l"/>
              </a:tabLst>
            </a:pPr>
            <a:r>
              <a:rPr lang="it-IT" b="1" dirty="0"/>
              <a:t>Bilancio economico/patrimoniale </a:t>
            </a:r>
            <a:r>
              <a:rPr lang="it-IT" dirty="0"/>
              <a:t>(presuppone una contabilità in partita doppia);</a:t>
            </a:r>
          </a:p>
          <a:p>
            <a:pPr marL="342900" lvl="0" indent="-342900" algn="just">
              <a:buFont typeface="+mj-lt"/>
              <a:buAutoNum type="alphaLcPeriod"/>
              <a:tabLst>
                <a:tab pos="228600" algn="l"/>
                <a:tab pos="1260475" algn="l"/>
              </a:tabLst>
            </a:pPr>
            <a:r>
              <a:rPr lang="it-IT" b="1" dirty="0"/>
              <a:t>Rendiconto finanziario </a:t>
            </a:r>
            <a:r>
              <a:rPr lang="it-IT" dirty="0"/>
              <a:t>(presuppone una contabilità di prima nota cassa/banca).</a:t>
            </a:r>
          </a:p>
          <a:p>
            <a:pPr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</a:t>
            </a:r>
            <a:endParaRPr lang="it-IT" sz="2400" b="0" i="0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imes New Roman" pitchFamily="18"/>
            </a:endParaRP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949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5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	Quale sistema/libro contabile è consigliabile scegliere?</a:t>
            </a:r>
          </a:p>
          <a:p>
            <a:pPr algn="just"/>
            <a:r>
              <a:rPr lang="it-IT" dirty="0"/>
              <a:t> </a:t>
            </a:r>
          </a:p>
          <a:p>
            <a:pPr indent="449580" algn="just"/>
            <a:r>
              <a:rPr lang="it-IT" dirty="0"/>
              <a:t>L’opzione più semplice è il criterio di CASSA, cioè si registra nel momento in cui vi è l’effettivo movimento di denaro.</a:t>
            </a:r>
          </a:p>
          <a:p>
            <a:pPr indent="449580" algn="just"/>
            <a:r>
              <a:rPr lang="it-IT" dirty="0"/>
              <a:t>Alternativamente, per i più esperti, si potrà utilizzare il criterio di COMPETENZA (partita doppia), con rilevazione delle operazioni nel momento in cui esse sorgono.</a:t>
            </a:r>
          </a:p>
          <a:p>
            <a:pPr>
              <a:tabLst>
                <a:tab pos="180340" algn="l"/>
                <a:tab pos="900430" algn="l"/>
                <a:tab pos="1260475" algn="l"/>
              </a:tabLst>
            </a:pPr>
            <a:endParaRPr lang="it-IT" dirty="0"/>
          </a:p>
          <a:p>
            <a:pPr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Per i </a:t>
            </a:r>
            <a:r>
              <a:rPr lang="it-IT" b="1" u="sng" dirty="0"/>
              <a:t>bilanci 2021 </a:t>
            </a:r>
            <a:r>
              <a:rPr lang="it-IT" dirty="0"/>
              <a:t>(da approvare nel 2022) degli E.T.S.: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it-IT" u="sng" dirty="0"/>
              <a:t>Proventi anno precedente superiori ad € 220.000,00</a:t>
            </a:r>
            <a:r>
              <a:rPr lang="it-IT" dirty="0"/>
              <a:t>: obbligo del bilancio di esercizio formato dallo Stato patrimoniale, rendiconto finanziario con l’indicazione dei proventi e degli oneri dell’ente, e dalla relazione di missione che illustra le poste di bilancio, l’andamento economico e finanziario dell’ente e le modalità di perseguimento delle finalità statutarie;</a:t>
            </a:r>
          </a:p>
          <a:p>
            <a:pPr marL="457200" indent="-457200" algn="just">
              <a:buFont typeface="+mj-lt"/>
              <a:buAutoNum type="alphaLcParenR" startAt="2"/>
              <a:defRPr/>
            </a:pPr>
            <a:r>
              <a:rPr lang="it-IT" u="sng" dirty="0"/>
              <a:t>Proventi anno precedente non superiori ad € 220.000,00</a:t>
            </a:r>
            <a:r>
              <a:rPr lang="it-IT" dirty="0"/>
              <a:t>: il bilancio può essere redatto nella forma del rendiconto finanziario per cassa.</a:t>
            </a:r>
          </a:p>
          <a:p>
            <a:pPr algn="just"/>
            <a:r>
              <a:rPr lang="it-IT" dirty="0"/>
              <a:t>	</a:t>
            </a:r>
            <a:endParaRPr lang="it-IT" u="sng" dirty="0"/>
          </a:p>
          <a:p>
            <a:pPr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Sono stati pubblicati gli schemi di rendiconto da adottare.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473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6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	</a:t>
            </a:r>
            <a:r>
              <a:rPr lang="it-IT" b="1" u="sng" dirty="0"/>
              <a:t>RENDICONTO - REGOLE GENERALI: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Per gli E.T.S. Non esiste una scadenza di legge per l’approvazione del rendiconto da parte dell’assemblea dei soci; si fa quindi riferimento al termine statutario (in genere entro i quattro mesi dalla chiusura dell’anno sociale); comunque entro il 30 giugno il bilancio va depositato al RUNTS;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Inoltre deve però essere conservato presso la sede dell’ente (o presso il legale rappresentante) per essere liberamente consultato dai soci, ed eventualmente messo a disposizione:</a:t>
            </a:r>
          </a:p>
          <a:p>
            <a:pPr marL="534988" lvl="0" indent="-268288" algn="just">
              <a:buFont typeface="+mj-lt"/>
              <a:buAutoNum type="arabicParenR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dell’Amministrazione finanziaria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 dirty="0"/>
              <a:t> se viene svolta anche attività commerciale (è consentito l’accesso agli ispettori tributari);</a:t>
            </a:r>
          </a:p>
          <a:p>
            <a:pPr marL="534988" lvl="0" indent="-268288" algn="just">
              <a:buFont typeface="+mj-lt"/>
              <a:buAutoNum type="arabicParenR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Altri enti pubblici o privati che, per effetto di clausole contrattuali o convenzionali, abbiano il diritto di ispezionare contabilità e bilancio a fronte dell’elargizione di contributi.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</a:t>
            </a:r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56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7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>
              <a:tabLst>
                <a:tab pos="180340" algn="l"/>
                <a:tab pos="900430" algn="l"/>
                <a:tab pos="1260475" algn="l"/>
              </a:tabLst>
            </a:pPr>
            <a:r>
              <a:rPr lang="it-IT" b="1" u="sng" dirty="0"/>
              <a:t>RENDICONTO PER RACCOLTE PUBBLICHE DI FONDI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Se l’ente effettua raccolte pubbliche di fondi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in via occasionale;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anche mediante offerte di beni di modico valore o di servizi ai sovventori;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in concomitanza di celebrazioni, ricorrenze, campagne di sensibilizzazione (esempio banchetti con vendita di fiori ad offerta, ma anche organizzazione di feste con servizio di bar e ristorante),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endParaRPr lang="it-IT" dirty="0"/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deve tenere un apposito e separato rendiconto, da redigere: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indipendentemente dalla redazione del bilancio annuale dell’ente;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entro quattro mesi dalla chiusura della manifestazione;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con sintesi delle entrate e delle spese relative alla manifestazione;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eventualmente allegando anche una relazione illustrativa;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da conservarsi per almeno 5 anni.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endParaRPr lang="it-IT" dirty="0"/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171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8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/>
            <a:r>
              <a:rPr lang="it-IT" b="1" u="sng" dirty="0"/>
              <a:t>RIMBORSI SPESE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Le prestazioni a pagamento effettuate a favore dell’ente non commerciale da soci (escluse le Organizzazioni di Volontariato, per le quali i volontari non possono essere retribuiti) o da terzi, sussiste - in generale</a:t>
            </a:r>
            <a:r>
              <a:rPr lang="it-IT" dirty="0" smtClean="0"/>
              <a:t>: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endParaRPr lang="it-IT" dirty="0"/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457200" algn="l"/>
                <a:tab pos="900430" algn="l"/>
                <a:tab pos="1260475" algn="l"/>
              </a:tabLst>
            </a:pPr>
            <a:r>
              <a:rPr lang="it-IT" dirty="0"/>
              <a:t>l’obbligo per il socio o terzo di dichiarare il compenso fra i propri redditi in UNICO o 730;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457200" algn="l"/>
                <a:tab pos="900430" algn="l"/>
                <a:tab pos="1260475" algn="l"/>
              </a:tabLst>
            </a:pPr>
            <a:r>
              <a:rPr lang="it-IT" dirty="0"/>
              <a:t>l’obbligo per l’associazione di operare la ritenuta d’acconto, di inviare la certificazione delle ritenute operate entro il 16/3 dell’anno successivo al pagamento, e di indicare tale compenso nella dichiarazione dei sostituti d’imposta (Mod. 770).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		Diversamente, il rimborso delle spese sostenute dal socio/terzo non comporta gli obblighi di cui sopra.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 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632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A93A2E-FA2B-41C4-A293-37F30BE1A76F}"/>
              </a:ext>
            </a:extLst>
          </p:cNvPr>
          <p:cNvSpPr txBox="1"/>
          <p:nvPr/>
        </p:nvSpPr>
        <p:spPr>
          <a:xfrm>
            <a:off x="2420983" y="257762"/>
            <a:ext cx="64443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u="sng" dirty="0">
                <a:solidFill>
                  <a:srgbClr val="000000"/>
                </a:solidFill>
                <a:ea typeface="Arial Unicode MS" pitchFamily="2"/>
                <a:cs typeface="Times New Roman" panose="02020603050405020304" pitchFamily="18" charset="0"/>
              </a:rPr>
              <a:t>ASPETTI</a:t>
            </a:r>
            <a:r>
              <a:rPr lang="it-IT" sz="2400" b="1" u="sng" dirty="0">
                <a:cs typeface="Times New Roman" panose="02020603050405020304" pitchFamily="18" charset="0"/>
              </a:rPr>
              <a:t> AMMINISTRATIVO-CONTABILI </a:t>
            </a:r>
            <a:endParaRPr lang="it-IT" sz="2400" b="1" u="sng" dirty="0">
              <a:solidFill>
                <a:srgbClr val="000000"/>
              </a:solidFill>
              <a:ea typeface="Arial Unicode MS" pitchFamily="2"/>
              <a:cs typeface="Times New Roman" panose="02020603050405020304" pitchFamily="18" charset="0"/>
            </a:endParaRPr>
          </a:p>
          <a:p>
            <a:pPr algn="ctr"/>
            <a:endParaRPr lang="it-IT" sz="2400" u="sng" dirty="0">
              <a:solidFill>
                <a:srgbClr val="000000"/>
              </a:solidFill>
              <a:latin typeface="Times New Roman" pitchFamily="18"/>
              <a:ea typeface="Arial Unicode MS" pitchFamily="2"/>
              <a:cs typeface="Times New Roman" pitchFamily="18"/>
            </a:endParaRPr>
          </a:p>
          <a:p>
            <a:pPr algn="ctr"/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8329-F7D1-4607-85FE-9239BCE44563}" type="slidenum">
              <a:rPr lang="it-IT" smtClean="0"/>
              <a:t>9</a:t>
            </a:fld>
            <a:endParaRPr lang="it-IT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9647737-7205-4D6D-AFDD-662CF648B49A}"/>
              </a:ext>
            </a:extLst>
          </p:cNvPr>
          <p:cNvSpPr/>
          <p:nvPr/>
        </p:nvSpPr>
        <p:spPr>
          <a:xfrm>
            <a:off x="419100" y="1184366"/>
            <a:ext cx="8096250" cy="517198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		Quali caratteristiche deve avere quindi il rimborso spese?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 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Innanzitutto: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Le spese rimborsate debbono essere autorizzate (anche successivamente) dagli organi associativi; 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r>
              <a:rPr lang="it-IT" dirty="0"/>
              <a:t>La associazione, attraverso l’assemblea od il consiglio direttivo, deve fissare preventivamente (e verbalizzare) le regole e i limiti di tali rimborsi, anche tramite apposito regolamento: (ad esempio rimborsi kilometrici, di vitto e alloggio, ecc.). </a:t>
            </a:r>
          </a:p>
          <a:p>
            <a:pPr marL="342900" lvl="0" indent="-342900" algn="just">
              <a:buFont typeface="+mj-lt"/>
              <a:buAutoNum type="arabicPeriod"/>
              <a:tabLst>
                <a:tab pos="180340" algn="l"/>
                <a:tab pos="228600" algn="l"/>
                <a:tab pos="900430" algn="l"/>
                <a:tab pos="1260475" algn="l"/>
              </a:tabLst>
            </a:pP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r>
              <a:rPr lang="it-IT" dirty="0"/>
              <a:t>Ogni spesa deve essere documentata da scontrino, ricevuta o fattura.</a:t>
            </a:r>
          </a:p>
          <a:p>
            <a:pPr algn="just">
              <a:tabLst>
                <a:tab pos="180340" algn="l"/>
                <a:tab pos="266700" algn="l"/>
                <a:tab pos="900430" algn="l"/>
                <a:tab pos="1260475" algn="l"/>
              </a:tabLst>
            </a:pPr>
            <a:endParaRPr lang="it-IT" dirty="0"/>
          </a:p>
          <a:p>
            <a:pPr algn="just">
              <a:tabLst>
                <a:tab pos="180340" algn="l"/>
                <a:tab pos="266700" algn="l"/>
                <a:tab pos="900430" algn="l"/>
                <a:tab pos="1260475" algn="l"/>
              </a:tabLst>
            </a:pPr>
            <a:r>
              <a:rPr lang="it-IT" u="sng" dirty="0"/>
              <a:t>VIAGGI</a:t>
            </a:r>
            <a:r>
              <a:rPr lang="it-IT" dirty="0"/>
              <a:t>: se il viaggio viene effettuato con mezzi propri è ammesso il rimborso cosiddetto </a:t>
            </a:r>
            <a:r>
              <a:rPr lang="it-IT" b="1" u="sng" dirty="0"/>
              <a:t>kilometrico</a:t>
            </a:r>
            <a:r>
              <a:rPr lang="it-IT" dirty="0"/>
              <a:t>, che varia in funzione della marca e modello di autoveicolo utilizzato, e del n° di Km percorsi in un anno. Non è consigliabile, comunque, superare i limiti massimi stabiliti dalle tariffe A.C.I.</a:t>
            </a:r>
          </a:p>
          <a:p>
            <a:pPr algn="just">
              <a:tabLst>
                <a:tab pos="180340" algn="l"/>
                <a:tab pos="266700" algn="l"/>
                <a:tab pos="900430" algn="l"/>
                <a:tab pos="1260475" algn="l"/>
              </a:tabLst>
            </a:pPr>
            <a:r>
              <a:rPr lang="it-IT" dirty="0"/>
              <a:t>		La documentazione in questo caso è costituita da un prospetto riassuntivo nel quale siano riportati data e ora del viaggio, motivo del viaggio, luogo di partenza e di arrivo, n° di kilometri percorsi e totale del rimborso kilometrico risultante.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		</a:t>
            </a:r>
          </a:p>
          <a:p>
            <a:pPr algn="just">
              <a:tabLst>
                <a:tab pos="180340" algn="l"/>
                <a:tab pos="900430" algn="l"/>
                <a:tab pos="1260475" algn="l"/>
              </a:tabLst>
            </a:pPr>
            <a:endParaRPr lang="it-IT" dirty="0"/>
          </a:p>
        </p:txBody>
      </p:sp>
      <p:sp>
        <p:nvSpPr>
          <p:cNvPr id="15" name="object 3"/>
          <p:cNvSpPr/>
          <p:nvPr/>
        </p:nvSpPr>
        <p:spPr>
          <a:xfrm>
            <a:off x="0" y="0"/>
            <a:ext cx="2307771" cy="89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745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1813</TotalTime>
  <Words>1057</Words>
  <Application>Microsoft Office PowerPoint</Application>
  <PresentationFormat>Presentazione su schermo (4:3)</PresentationFormat>
  <Paragraphs>397</Paragraphs>
  <Slides>29</Slides>
  <Notes>29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7" baseType="lpstr">
      <vt:lpstr>Arial</vt:lpstr>
      <vt:lpstr>Arial Unicode MS</vt:lpstr>
      <vt:lpstr>Calibri</vt:lpstr>
      <vt:lpstr>Calibri Light</vt:lpstr>
      <vt:lpstr>Symbol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Arnaldo Conforti</dc:creator>
  <cp:lastModifiedBy>Stefano Bussolati</cp:lastModifiedBy>
  <cp:revision>275</cp:revision>
  <cp:lastPrinted>2017-11-10T11:01:26Z</cp:lastPrinted>
  <dcterms:created xsi:type="dcterms:W3CDTF">2017-10-12T08:17:22Z</dcterms:created>
  <dcterms:modified xsi:type="dcterms:W3CDTF">2021-03-17T22:23:45Z</dcterms:modified>
</cp:coreProperties>
</file>