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441" r:id="rId3"/>
    <p:sldId id="491" r:id="rId4"/>
    <p:sldId id="506" r:id="rId5"/>
    <p:sldId id="494" r:id="rId6"/>
    <p:sldId id="489" r:id="rId7"/>
    <p:sldId id="495" r:id="rId8"/>
    <p:sldId id="496" r:id="rId9"/>
    <p:sldId id="497" r:id="rId10"/>
    <p:sldId id="498" r:id="rId11"/>
    <p:sldId id="452" r:id="rId12"/>
    <p:sldId id="499" r:id="rId13"/>
    <p:sldId id="500" r:id="rId14"/>
    <p:sldId id="501" r:id="rId15"/>
    <p:sldId id="502" r:id="rId16"/>
    <p:sldId id="503" r:id="rId17"/>
    <p:sldId id="504" r:id="rId18"/>
    <p:sldId id="505" r:id="rId19"/>
    <p:sldId id="487" r:id="rId20"/>
    <p:sldId id="488" r:id="rId21"/>
    <p:sldId id="492" r:id="rId22"/>
    <p:sldId id="493"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76BA3D2A-1C3B-4C7B-8F4F-5313A104BA83}"/>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010DE30F-3BB8-419F-9500-FD719F491722}"/>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57D11D2-B71C-4187-A1B4-814DF8182482}" type="datetimeFigureOut">
              <a:rPr lang="it-IT" smtClean="0"/>
              <a:t>11/03/2021</a:t>
            </a:fld>
            <a:endParaRPr lang="it-IT"/>
          </a:p>
        </p:txBody>
      </p:sp>
      <p:sp>
        <p:nvSpPr>
          <p:cNvPr id="4" name="Segnaposto piè di pagina 3">
            <a:extLst>
              <a:ext uri="{FF2B5EF4-FFF2-40B4-BE49-F238E27FC236}">
                <a16:creationId xmlns:a16="http://schemas.microsoft.com/office/drawing/2014/main" id="{3D201914-C637-4F0B-8F5B-24647944D83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390F8F0E-0C53-49D0-90F1-8CF0A5D60C71}"/>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FE8810E-73C2-4F7E-9983-D255DC18F4D6}" type="slidenum">
              <a:rPr lang="it-IT" smtClean="0"/>
              <a:t>‹N›</a:t>
            </a:fld>
            <a:endParaRPr lang="it-IT"/>
          </a:p>
        </p:txBody>
      </p:sp>
    </p:spTree>
    <p:extLst>
      <p:ext uri="{BB962C8B-B14F-4D97-AF65-F5344CB8AC3E}">
        <p14:creationId xmlns:p14="http://schemas.microsoft.com/office/powerpoint/2010/main" val="1618516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C40F4B4-A8F2-4D4C-B30A-0608F54371F8}" type="datetimeFigureOut">
              <a:rPr lang="it-IT" smtClean="0"/>
              <a:t>11/03/2021</a:t>
            </a:fld>
            <a:endParaRPr lang="it-IT"/>
          </a:p>
        </p:txBody>
      </p:sp>
      <p:sp>
        <p:nvSpPr>
          <p:cNvPr id="4" name="Segnaposto immagine diapositiva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BDB2BE3-5256-493A-9BE1-E610BE311262}" type="slidenum">
              <a:rPr lang="it-IT" smtClean="0"/>
              <a:t>‹N›</a:t>
            </a:fld>
            <a:endParaRPr lang="it-IT"/>
          </a:p>
        </p:txBody>
      </p:sp>
    </p:spTree>
    <p:extLst>
      <p:ext uri="{BB962C8B-B14F-4D97-AF65-F5344CB8AC3E}">
        <p14:creationId xmlns:p14="http://schemas.microsoft.com/office/powerpoint/2010/main" val="34575966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1</a:t>
            </a:fld>
            <a:endParaRPr lang="it-IT"/>
          </a:p>
        </p:txBody>
      </p:sp>
    </p:spTree>
    <p:extLst>
      <p:ext uri="{BB962C8B-B14F-4D97-AF65-F5344CB8AC3E}">
        <p14:creationId xmlns:p14="http://schemas.microsoft.com/office/powerpoint/2010/main" val="2701083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2</a:t>
            </a:fld>
            <a:endParaRPr lang="it-IT"/>
          </a:p>
        </p:txBody>
      </p:sp>
    </p:spTree>
    <p:extLst>
      <p:ext uri="{BB962C8B-B14F-4D97-AF65-F5344CB8AC3E}">
        <p14:creationId xmlns:p14="http://schemas.microsoft.com/office/powerpoint/2010/main" val="189869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3</a:t>
            </a:fld>
            <a:endParaRPr lang="it-IT"/>
          </a:p>
        </p:txBody>
      </p:sp>
    </p:spTree>
    <p:extLst>
      <p:ext uri="{BB962C8B-B14F-4D97-AF65-F5344CB8AC3E}">
        <p14:creationId xmlns:p14="http://schemas.microsoft.com/office/powerpoint/2010/main" val="192032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11</a:t>
            </a:fld>
            <a:endParaRPr lang="it-IT"/>
          </a:p>
        </p:txBody>
      </p:sp>
    </p:spTree>
    <p:extLst>
      <p:ext uri="{BB962C8B-B14F-4D97-AF65-F5344CB8AC3E}">
        <p14:creationId xmlns:p14="http://schemas.microsoft.com/office/powerpoint/2010/main" val="3248840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19</a:t>
            </a:fld>
            <a:endParaRPr lang="it-IT"/>
          </a:p>
        </p:txBody>
      </p:sp>
    </p:spTree>
    <p:extLst>
      <p:ext uri="{BB962C8B-B14F-4D97-AF65-F5344CB8AC3E}">
        <p14:creationId xmlns:p14="http://schemas.microsoft.com/office/powerpoint/2010/main" val="252552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BDB2BE3-5256-493A-9BE1-E610BE311262}" type="slidenum">
              <a:rPr lang="it-IT" smtClean="0"/>
              <a:t>20</a:t>
            </a:fld>
            <a:endParaRPr lang="it-IT"/>
          </a:p>
        </p:txBody>
      </p:sp>
    </p:spTree>
    <p:extLst>
      <p:ext uri="{BB962C8B-B14F-4D97-AF65-F5344CB8AC3E}">
        <p14:creationId xmlns:p14="http://schemas.microsoft.com/office/powerpoint/2010/main" val="1648383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D081917-BBA6-434D-9CBB-6425CE8F210B}" type="datetime1">
              <a:rPr lang="it-IT" smtClean="0"/>
              <a:t>11/03/2021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352875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FB5DAF3-E1B3-4CBA-BC23-10DB0D2B3ABD}" type="datetime1">
              <a:rPr lang="it-IT" smtClean="0"/>
              <a:t>11/03/2021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254576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024D682-88D7-400A-884C-4AE15403C7BE}" type="datetime1">
              <a:rPr lang="it-IT" smtClean="0"/>
              <a:t>11/03/2021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131773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17228E2-13D4-464A-A9A1-A2D586D30D74}" type="datetime1">
              <a:rPr lang="it-IT" smtClean="0"/>
              <a:t>11/03/2021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155158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3704464-2970-461B-B888-84B70562BE91}" type="datetime1">
              <a:rPr lang="it-IT" smtClean="0"/>
              <a:t>11/03/2021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420490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219B819-7DFC-47AC-A548-FDC238473B89}" type="datetime1">
              <a:rPr lang="it-IT" smtClean="0"/>
              <a:t>11/03/2021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365934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65F85BA-1C52-448E-878A-FD195AB67507}" type="datetime1">
              <a:rPr lang="it-IT" smtClean="0"/>
              <a:t>11/03/2021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2118090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0E51EC7-F272-4988-B4F0-25B000D60474}" type="datetime1">
              <a:rPr lang="it-IT" smtClean="0"/>
              <a:t>11/03/2021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2869687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CDEA3-4DDE-430C-8274-FFCD96268DEE}" type="datetime1">
              <a:rPr lang="it-IT" smtClean="0"/>
              <a:t>11/03/2021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238561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D49EF1A-2332-4E5A-A31F-8B073D6E9AF4}" type="datetime1">
              <a:rPr lang="it-IT" smtClean="0"/>
              <a:t>11/03/2021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2903487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230F8B6-709B-478A-80DC-7639B34F5274}" type="datetime1">
              <a:rPr lang="it-IT" smtClean="0"/>
              <a:t>11/03/2021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0E8329-F7D1-4607-85FE-9239BCE44563}" type="slidenum">
              <a:rPr lang="it-IT" smtClean="0"/>
              <a:t>‹N›</a:t>
            </a:fld>
            <a:endParaRPr lang="it-IT"/>
          </a:p>
        </p:txBody>
      </p:sp>
    </p:spTree>
    <p:extLst>
      <p:ext uri="{BB962C8B-B14F-4D97-AF65-F5344CB8AC3E}">
        <p14:creationId xmlns:p14="http://schemas.microsoft.com/office/powerpoint/2010/main" val="300355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2233B-3E2E-4F5B-98D2-48EC21F28CDD}" type="datetime1">
              <a:rPr lang="it-IT" smtClean="0"/>
              <a:t>11/03/2021</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E8329-F7D1-4607-85FE-9239BCE44563}" type="slidenum">
              <a:rPr lang="it-IT" smtClean="0"/>
              <a:t>‹N›</a:t>
            </a:fld>
            <a:endParaRPr lang="it-IT"/>
          </a:p>
        </p:txBody>
      </p:sp>
    </p:spTree>
    <p:extLst>
      <p:ext uri="{BB962C8B-B14F-4D97-AF65-F5344CB8AC3E}">
        <p14:creationId xmlns:p14="http://schemas.microsoft.com/office/powerpoint/2010/main" val="587504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AA93A2E-FA2B-41C4-A293-37F30BE1A76F}"/>
              </a:ext>
            </a:extLst>
          </p:cNvPr>
          <p:cNvSpPr txBox="1"/>
          <p:nvPr/>
        </p:nvSpPr>
        <p:spPr>
          <a:xfrm>
            <a:off x="810166" y="1985525"/>
            <a:ext cx="7697487" cy="2308324"/>
          </a:xfrm>
          <a:prstGeom prst="rect">
            <a:avLst/>
          </a:prstGeom>
          <a:noFill/>
        </p:spPr>
        <p:txBody>
          <a:bodyPr wrap="square" rtlCol="0">
            <a:spAutoFit/>
          </a:bodyPr>
          <a:lstStyle/>
          <a:p>
            <a:pPr algn="ctr"/>
            <a:r>
              <a:rPr lang="it-IT" sz="3200" b="1" dirty="0">
                <a:latin typeface="Times New Roman" panose="02020603050405020304" pitchFamily="18" charset="0"/>
                <a:cs typeface="Times New Roman" panose="02020603050405020304" pitchFamily="18" charset="0"/>
              </a:rPr>
              <a:t>Parma, 11 Marzo 2021</a:t>
            </a:r>
          </a:p>
          <a:p>
            <a:pPr algn="ctr"/>
            <a:endParaRPr lang="it-IT" sz="3200" b="1" dirty="0">
              <a:solidFill>
                <a:srgbClr val="C00000"/>
              </a:solidFill>
              <a:latin typeface="Times New Roman" panose="02020603050405020304" pitchFamily="18" charset="0"/>
              <a:cs typeface="Times New Roman" panose="02020603050405020304" pitchFamily="18" charset="0"/>
            </a:endParaRPr>
          </a:p>
          <a:p>
            <a:pPr algn="ctr"/>
            <a:r>
              <a:rPr lang="it-IT" sz="4000" b="1" dirty="0">
                <a:solidFill>
                  <a:srgbClr val="C00000"/>
                </a:solidFill>
                <a:latin typeface="Times New Roman" panose="02020603050405020304" pitchFamily="18" charset="0"/>
                <a:cs typeface="Times New Roman" panose="02020603050405020304" pitchFamily="18" charset="0"/>
              </a:rPr>
              <a:t>Statuti</a:t>
            </a:r>
          </a:p>
          <a:p>
            <a:pPr algn="ctr">
              <a:spcBef>
                <a:spcPct val="0"/>
              </a:spcBef>
            </a:pPr>
            <a:r>
              <a:rPr lang="en-GB" altLang="it-IT" sz="3600" b="1" dirty="0" err="1">
                <a:latin typeface="Times New Roman" panose="02020603050405020304" pitchFamily="18" charset="0"/>
                <a:cs typeface="Times New Roman" panose="02020603050405020304" pitchFamily="18" charset="0"/>
              </a:rPr>
              <a:t>Istruzioni</a:t>
            </a:r>
            <a:r>
              <a:rPr lang="en-GB" altLang="it-IT" sz="3600" b="1" dirty="0">
                <a:latin typeface="Times New Roman" panose="02020603050405020304" pitchFamily="18" charset="0"/>
                <a:cs typeface="Times New Roman" panose="02020603050405020304" pitchFamily="18" charset="0"/>
              </a:rPr>
              <a:t> per </a:t>
            </a:r>
            <a:r>
              <a:rPr lang="en-GB" altLang="it-IT" sz="3600" b="1" dirty="0" err="1">
                <a:latin typeface="Times New Roman" panose="02020603050405020304" pitchFamily="18" charset="0"/>
                <a:cs typeface="Times New Roman" panose="02020603050405020304" pitchFamily="18" charset="0"/>
              </a:rPr>
              <a:t>l’uso</a:t>
            </a:r>
            <a:r>
              <a:rPr lang="en-GB" altLang="it-IT" sz="3600" b="1" dirty="0">
                <a:latin typeface="Times New Roman" panose="02020603050405020304" pitchFamily="18" charset="0"/>
                <a:cs typeface="Times New Roman" panose="02020603050405020304" pitchFamily="18" charset="0"/>
              </a:rPr>
              <a:t> </a:t>
            </a:r>
          </a:p>
        </p:txBody>
      </p:sp>
      <p:sp>
        <p:nvSpPr>
          <p:cNvPr id="3" name="CasellaDiTesto 2">
            <a:extLst>
              <a:ext uri="{FF2B5EF4-FFF2-40B4-BE49-F238E27FC236}">
                <a16:creationId xmlns:a16="http://schemas.microsoft.com/office/drawing/2014/main" id="{2EADFAF7-439D-4CA5-AD5A-8656EAA5B410}"/>
              </a:ext>
            </a:extLst>
          </p:cNvPr>
          <p:cNvSpPr txBox="1"/>
          <p:nvPr/>
        </p:nvSpPr>
        <p:spPr>
          <a:xfrm>
            <a:off x="486722" y="5710020"/>
            <a:ext cx="4172189" cy="646331"/>
          </a:xfrm>
          <a:prstGeom prst="rect">
            <a:avLst/>
          </a:prstGeom>
          <a:noFill/>
        </p:spPr>
        <p:txBody>
          <a:bodyPr wrap="square" rtlCol="0">
            <a:spAutoFit/>
          </a:bodyPr>
          <a:lstStyle/>
          <a:p>
            <a:endParaRPr lang="it-IT" dirty="0"/>
          </a:p>
          <a:p>
            <a:r>
              <a:rPr lang="it-IT" dirty="0"/>
              <a:t>Avv. Alberto Valenti</a:t>
            </a:r>
          </a:p>
        </p:txBody>
      </p:sp>
      <p:sp>
        <p:nvSpPr>
          <p:cNvPr id="8" name="Segnaposto numero diapositiva 7"/>
          <p:cNvSpPr>
            <a:spLocks noGrp="1"/>
          </p:cNvSpPr>
          <p:nvPr>
            <p:ph type="sldNum" sz="quarter" idx="12"/>
          </p:nvPr>
        </p:nvSpPr>
        <p:spPr/>
        <p:txBody>
          <a:bodyPr/>
          <a:lstStyle/>
          <a:p>
            <a:fld id="{440E8329-F7D1-4607-85FE-9239BCE44563}" type="slidenum">
              <a:rPr lang="it-IT" smtClean="0"/>
              <a:t>1</a:t>
            </a:fld>
            <a:endParaRPr lang="it-IT"/>
          </a:p>
        </p:txBody>
      </p:sp>
      <p:sp>
        <p:nvSpPr>
          <p:cNvPr id="11" name="object 3"/>
          <p:cNvSpPr/>
          <p:nvPr/>
        </p:nvSpPr>
        <p:spPr>
          <a:xfrm>
            <a:off x="0" y="206357"/>
            <a:ext cx="3355200" cy="1458722"/>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08646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3E5343-9E69-4070-9AB3-E77FF69F26E2}"/>
              </a:ext>
            </a:extLst>
          </p:cNvPr>
          <p:cNvSpPr>
            <a:spLocks noGrp="1"/>
          </p:cNvSpPr>
          <p:nvPr>
            <p:ph idx="1"/>
          </p:nvPr>
        </p:nvSpPr>
        <p:spPr/>
        <p:txBody>
          <a:bodyPr>
            <a:normAutofit fontScale="85000" lnSpcReduction="20000"/>
          </a:bodyPr>
          <a:lstStyle/>
          <a:p>
            <a:pPr marL="0" indent="0">
              <a:buNone/>
            </a:pPr>
            <a:r>
              <a:rPr lang="it-IT" sz="2400" dirty="0">
                <a:latin typeface="Times New Roman" panose="02020603050405020304" pitchFamily="18" charset="0"/>
                <a:cs typeface="Times New Roman" panose="02020603050405020304" pitchFamily="18" charset="0"/>
              </a:rPr>
              <a:t>Art.6 </a:t>
            </a:r>
          </a:p>
          <a:p>
            <a:pPr marL="0" indent="0">
              <a:buNone/>
            </a:pPr>
            <a:r>
              <a:rPr lang="it-IT" sz="2400" dirty="0">
                <a:latin typeface="Times New Roman" panose="02020603050405020304" pitchFamily="18" charset="0"/>
                <a:cs typeface="Times New Roman" panose="02020603050405020304" pitchFamily="18" charset="0"/>
              </a:rPr>
              <a:t>Diritti e doveri dei soci</a:t>
            </a:r>
          </a:p>
          <a:p>
            <a:pPr marL="0" indent="0">
              <a:buNone/>
            </a:pPr>
            <a:r>
              <a:rPr lang="it-IT" sz="2400" dirty="0">
                <a:latin typeface="Times New Roman" panose="02020603050405020304" pitchFamily="18" charset="0"/>
                <a:cs typeface="Times New Roman" panose="02020603050405020304" pitchFamily="18" charset="0"/>
              </a:rPr>
              <a:t>Vanno indicati specificamente (v.art.23 comma 1 Codice)</a:t>
            </a:r>
          </a:p>
          <a:p>
            <a:pPr marL="0" indent="0">
              <a:buNone/>
            </a:pPr>
            <a:r>
              <a:rPr lang="it-IT" sz="2400" dirty="0">
                <a:latin typeface="Times New Roman" panose="02020603050405020304" pitchFamily="18" charset="0"/>
                <a:cs typeface="Times New Roman" panose="02020603050405020304" pitchFamily="18" charset="0"/>
              </a:rPr>
              <a:t>In particolare per quanto alla tenuta ed all’accesso ai libri sociali v.art.15 del Codice che precisa quali sono obbligatori:</a:t>
            </a:r>
          </a:p>
          <a:p>
            <a:pPr lvl="0" defTabSz="914400">
              <a:buSzPct val="45000"/>
              <a:buFont typeface="StarSymbol"/>
              <a:buChar char="-"/>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Libro associati;</a:t>
            </a:r>
          </a:p>
          <a:p>
            <a:pPr lvl="0" defTabSz="914400">
              <a:buSzPct val="45000"/>
              <a:buFont typeface="StarSymbol"/>
              <a:buChar char="-"/>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Libro adunanze e delibere assemblee;</a:t>
            </a:r>
          </a:p>
          <a:p>
            <a:pPr lvl="0" defTabSz="914400">
              <a:buSzPct val="45000"/>
              <a:buFont typeface="StarSymbol"/>
              <a:buChar char="-"/>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Libro adunanze e delibere organo di amministrazione, organo controllo ed eventuali altri organi sociali.</a:t>
            </a:r>
          </a:p>
          <a:p>
            <a:pPr marL="0" indent="0">
              <a:buNone/>
            </a:pPr>
            <a:r>
              <a:rPr lang="it-IT" sz="2400" dirty="0">
                <a:latin typeface="Times New Roman" panose="02020603050405020304" pitchFamily="18" charset="0"/>
                <a:cs typeface="Times New Roman" panose="02020603050405020304" pitchFamily="18" charset="0"/>
              </a:rPr>
              <a:t>Precisa anche che gli a</a:t>
            </a:r>
            <a:r>
              <a:rPr lang="it-IT" sz="2400" dirty="0">
                <a:solidFill>
                  <a:srgbClr val="000000"/>
                </a:solidFill>
                <a:latin typeface="Times New Roman" pitchFamily="18"/>
                <a:ea typeface="Arial Unicode MS" pitchFamily="2"/>
                <a:cs typeface="Times New Roman" pitchFamily="18"/>
              </a:rPr>
              <a:t>ssociati hanno diritto di esaminare i libri sociali secondo modalità previste da statuto.</a:t>
            </a:r>
          </a:p>
          <a:p>
            <a:pPr marL="0" indent="0">
              <a:buNone/>
            </a:pPr>
            <a:r>
              <a:rPr lang="it-IT" sz="2400" dirty="0">
                <a:solidFill>
                  <a:srgbClr val="000000"/>
                </a:solidFill>
                <a:latin typeface="Times New Roman" pitchFamily="18"/>
                <a:ea typeface="Arial Unicode MS" pitchFamily="2"/>
                <a:cs typeface="Times New Roman" pitchFamily="18"/>
              </a:rPr>
              <a:t>Non vi sono formalità particolari per la tenuta dei libri se non per il registro dei volontari ai fini assicurativi per il quale è necessaria la vidimazione e bollatura da parte di un pubblico ufficiale.</a:t>
            </a:r>
          </a:p>
          <a:p>
            <a:pPr marL="0" indent="0">
              <a:buNone/>
            </a:pP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F461546D-4409-42EF-8C4A-A687E48483DC}"/>
              </a:ext>
            </a:extLst>
          </p:cNvPr>
          <p:cNvSpPr>
            <a:spLocks noGrp="1"/>
          </p:cNvSpPr>
          <p:nvPr>
            <p:ph type="sldNum" sz="quarter" idx="12"/>
          </p:nvPr>
        </p:nvSpPr>
        <p:spPr/>
        <p:txBody>
          <a:bodyPr/>
          <a:lstStyle/>
          <a:p>
            <a:fld id="{440E8329-F7D1-4607-85FE-9239BCE44563}" type="slidenum">
              <a:rPr lang="it-IT" smtClean="0"/>
              <a:t>10</a:t>
            </a:fld>
            <a:endParaRPr lang="it-IT"/>
          </a:p>
        </p:txBody>
      </p:sp>
      <p:sp>
        <p:nvSpPr>
          <p:cNvPr id="5" name="object 3">
            <a:extLst>
              <a:ext uri="{FF2B5EF4-FFF2-40B4-BE49-F238E27FC236}">
                <a16:creationId xmlns:a16="http://schemas.microsoft.com/office/drawing/2014/main" id="{A4BD7ACF-929B-4543-98D0-7EAFB25BED84}"/>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21129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440E8329-F7D1-4607-85FE-9239BCE44563}" type="slidenum">
              <a:rPr lang="it-IT" smtClean="0"/>
              <a:t>11</a:t>
            </a:fld>
            <a:endParaRPr lang="it-IT"/>
          </a:p>
        </p:txBody>
      </p:sp>
      <p:sp>
        <p:nvSpPr>
          <p:cNvPr id="11" name="Segnaposto contenuto 2">
            <a:extLst>
              <a:ext uri="{FF2B5EF4-FFF2-40B4-BE49-F238E27FC236}">
                <a16:creationId xmlns:a16="http://schemas.microsoft.com/office/drawing/2014/main" id="{19647737-7205-4D6D-AFDD-662CF648B49A}"/>
              </a:ext>
            </a:extLst>
          </p:cNvPr>
          <p:cNvSpPr/>
          <p:nvPr/>
        </p:nvSpPr>
        <p:spPr>
          <a:xfrm>
            <a:off x="638175" y="1714501"/>
            <a:ext cx="8138836" cy="453390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t" anchorCtr="0" compatLnSpc="0">
            <a:noAutofit/>
          </a:bodyPr>
          <a:lstStyle/>
          <a:p>
            <a:pPr lvl="0" algn="ctr" defTabSz="914400">
              <a:defRPr sz="1800" b="0" i="0" u="none" strike="noStrike" kern="0" cap="none" spc="0" baseline="0">
                <a:solidFill>
                  <a:srgbClr val="000000"/>
                </a:solidFill>
                <a:uFillTx/>
              </a:defRPr>
            </a:pPr>
            <a:endParaRPr lang="it-IT" sz="3600" b="1" dirty="0">
              <a:solidFill>
                <a:srgbClr val="000000"/>
              </a:solidFill>
              <a:latin typeface="Times New Roman" pitchFamily="18"/>
              <a:ea typeface="Arial Unicode MS" pitchFamily="2"/>
              <a:cs typeface="Arial Unicode MS" pitchFamily="2"/>
            </a:endParaRPr>
          </a:p>
          <a:p>
            <a:pPr lvl="0"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Art.7</a:t>
            </a:r>
          </a:p>
          <a:p>
            <a:pPr lvl="0"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Organi dell’associazione</a:t>
            </a:r>
          </a:p>
          <a:p>
            <a:pPr lvl="0"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Assemblea, direttivo e presidente sono obbligatori. Gli altri sono facoltativi. In particolare Organo di Controllo e Revisori divengono obbligatori qualora ricorrano le condizioni previste dagli art.30 e 31 del Codice</a:t>
            </a:r>
          </a:p>
          <a:p>
            <a:pPr lvl="0"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Si può prevederli come organi facoltativi o non prevederli nello statuto ed eventualmente inserirli in un secondo momento qualora si verificassero le condizioni che li rendono obbligatori</a:t>
            </a: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p:txBody>
      </p:sp>
      <p:sp>
        <p:nvSpPr>
          <p:cNvPr id="9" name="object 3"/>
          <p:cNvSpPr/>
          <p:nvPr/>
        </p:nvSpPr>
        <p:spPr>
          <a:xfrm>
            <a:off x="0" y="0"/>
            <a:ext cx="3366095" cy="15090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16424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7CBDD08-049C-4F53-B5EA-BB9DC45EF0A0}"/>
              </a:ext>
            </a:extLst>
          </p:cNvPr>
          <p:cNvSpPr>
            <a:spLocks noGrp="1"/>
          </p:cNvSpPr>
          <p:nvPr>
            <p:ph idx="1"/>
          </p:nvPr>
        </p:nvSpPr>
        <p:spPr/>
        <p:txBody>
          <a:bodyPr>
            <a:normAutofit fontScale="92500"/>
          </a:bodyPr>
          <a:lstStyle/>
          <a:p>
            <a:pPr marL="0" indent="0">
              <a:buNone/>
            </a:pPr>
            <a:r>
              <a:rPr lang="it-IT" sz="2400" dirty="0">
                <a:latin typeface="Times New Roman" panose="02020603050405020304" pitchFamily="18" charset="0"/>
                <a:cs typeface="Times New Roman" panose="02020603050405020304" pitchFamily="18" charset="0"/>
              </a:rPr>
              <a:t>Art.8</a:t>
            </a:r>
          </a:p>
          <a:p>
            <a:pPr marL="0" indent="0">
              <a:buNone/>
            </a:pPr>
            <a:r>
              <a:rPr lang="it-IT" sz="2400" dirty="0">
                <a:latin typeface="Times New Roman" panose="02020603050405020304" pitchFamily="18" charset="0"/>
                <a:cs typeface="Times New Roman" panose="02020603050405020304" pitchFamily="18" charset="0"/>
              </a:rPr>
              <a:t>Assemblea</a:t>
            </a:r>
          </a:p>
          <a:p>
            <a:pPr marL="0" indent="0">
              <a:buNone/>
            </a:pPr>
            <a:r>
              <a:rPr lang="it-IT" sz="2400" dirty="0">
                <a:latin typeface="Times New Roman" panose="02020603050405020304" pitchFamily="18" charset="0"/>
                <a:cs typeface="Times New Roman" panose="02020603050405020304" pitchFamily="18" charset="0"/>
              </a:rPr>
              <a:t>Diritto di voto in assemblea: v. quanto già precisato su art.4 per diritto di voto a soci minorenni</a:t>
            </a:r>
          </a:p>
          <a:p>
            <a:pPr marL="0" indent="0">
              <a:buNone/>
            </a:pPr>
            <a:r>
              <a:rPr lang="it-IT" sz="2400" dirty="0">
                <a:solidFill>
                  <a:srgbClr val="000000"/>
                </a:solidFill>
                <a:latin typeface="Times New Roman" pitchFamily="18"/>
                <a:ea typeface="Arial Unicode MS" pitchFamily="2"/>
                <a:cs typeface="Times New Roman" pitchFamily="18"/>
              </a:rPr>
              <a:t>Diritto di voto in assemblea per tutti gli iscritti da almeno tre mesi nel libro soci è una previsione suppletiva (derogabile da statuto) ma va comunque inserita una previsione specifica al riguardo (es. hanno diritto di voto sin dal momento dell’iscrizione…)</a:t>
            </a:r>
          </a:p>
          <a:p>
            <a:pPr marL="0" indent="0">
              <a:buNone/>
            </a:pPr>
            <a:r>
              <a:rPr lang="it-IT" sz="2400" dirty="0">
                <a:solidFill>
                  <a:srgbClr val="000000"/>
                </a:solidFill>
                <a:latin typeface="Times New Roman" pitchFamily="18"/>
                <a:ea typeface="Arial Unicode MS" pitchFamily="2"/>
                <a:cs typeface="Times New Roman" pitchFamily="18"/>
              </a:rPr>
              <a:t>Delega: v.art.24 comma 3 del Codice (massimo 3 per associazioni fino a 500 soci massimo 5 sopra i 500 soci)</a:t>
            </a:r>
          </a:p>
          <a:p>
            <a:pPr marL="0" indent="0">
              <a:buNone/>
            </a:pPr>
            <a:r>
              <a:rPr lang="it-IT" sz="2400" dirty="0">
                <a:solidFill>
                  <a:srgbClr val="000000"/>
                </a:solidFill>
                <a:latin typeface="Times New Roman" pitchFamily="18"/>
                <a:ea typeface="Arial Unicode MS" pitchFamily="2"/>
                <a:cs typeface="Times New Roman" pitchFamily="18"/>
              </a:rPr>
              <a:t>Significativo richiamo ad art.2372 c.c.: fra le altre cose la rappresentanza non può essere conferita a membri del direttivo</a:t>
            </a:r>
          </a:p>
          <a:p>
            <a:pPr marL="0" indent="0">
              <a:buNone/>
            </a:pP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3F765EC1-7142-47DD-9F21-A411A4992CEC}"/>
              </a:ext>
            </a:extLst>
          </p:cNvPr>
          <p:cNvSpPr>
            <a:spLocks noGrp="1"/>
          </p:cNvSpPr>
          <p:nvPr>
            <p:ph type="sldNum" sz="quarter" idx="12"/>
          </p:nvPr>
        </p:nvSpPr>
        <p:spPr/>
        <p:txBody>
          <a:bodyPr/>
          <a:lstStyle/>
          <a:p>
            <a:fld id="{440E8329-F7D1-4607-85FE-9239BCE44563}" type="slidenum">
              <a:rPr lang="it-IT" smtClean="0"/>
              <a:t>12</a:t>
            </a:fld>
            <a:endParaRPr lang="it-IT"/>
          </a:p>
        </p:txBody>
      </p:sp>
      <p:sp>
        <p:nvSpPr>
          <p:cNvPr id="7" name="object 3">
            <a:extLst>
              <a:ext uri="{FF2B5EF4-FFF2-40B4-BE49-F238E27FC236}">
                <a16:creationId xmlns:a16="http://schemas.microsoft.com/office/drawing/2014/main" id="{F024146A-2533-4DF0-A601-28A1471B7D50}"/>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66290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AC3E80C-ACAF-4269-A5FF-5F08EF47EAF8}"/>
              </a:ext>
            </a:extLst>
          </p:cNvPr>
          <p:cNvSpPr>
            <a:spLocks noGrp="1"/>
          </p:cNvSpPr>
          <p:nvPr>
            <p:ph idx="1"/>
          </p:nvPr>
        </p:nvSpPr>
        <p:spPr/>
        <p:txBody>
          <a:bodyPr>
            <a:normAutofit lnSpcReduction="10000"/>
          </a:bodyPr>
          <a:lstStyle/>
          <a:p>
            <a:pPr marL="0" indent="0">
              <a:buNone/>
            </a:pPr>
            <a:r>
              <a:rPr lang="it-IT" sz="2400" dirty="0">
                <a:latin typeface="Times New Roman" panose="02020603050405020304" pitchFamily="18" charset="0"/>
                <a:cs typeface="Times New Roman" panose="02020603050405020304" pitchFamily="18" charset="0"/>
              </a:rPr>
              <a:t>Art.8</a:t>
            </a:r>
          </a:p>
          <a:p>
            <a:pPr marL="0" indent="0">
              <a:buNone/>
            </a:pPr>
            <a:r>
              <a:rPr lang="it-IT" sz="2400" dirty="0">
                <a:solidFill>
                  <a:srgbClr val="000000"/>
                </a:solidFill>
                <a:latin typeface="Times New Roman" pitchFamily="18"/>
                <a:ea typeface="Arial Unicode MS" pitchFamily="2"/>
                <a:cs typeface="Times New Roman" pitchFamily="18"/>
              </a:rPr>
              <a:t>Possibilità di prevedere intervento in assemblea mediante mezzi di telecomunicazione o voto per corrispondenza o posta elettronica </a:t>
            </a:r>
            <a:r>
              <a:rPr lang="it-IT" sz="2400" dirty="0" err="1">
                <a:solidFill>
                  <a:srgbClr val="000000"/>
                </a:solidFill>
                <a:latin typeface="Times New Roman" pitchFamily="18"/>
                <a:ea typeface="Arial Unicode MS" pitchFamily="2"/>
                <a:cs typeface="Times New Roman" pitchFamily="18"/>
              </a:rPr>
              <a:t>purchè</a:t>
            </a:r>
            <a:r>
              <a:rPr lang="it-IT" sz="2400" dirty="0">
                <a:solidFill>
                  <a:srgbClr val="000000"/>
                </a:solidFill>
                <a:latin typeface="Times New Roman" pitchFamily="18"/>
                <a:ea typeface="Arial Unicode MS" pitchFamily="2"/>
                <a:cs typeface="Times New Roman" pitchFamily="18"/>
              </a:rPr>
              <a:t> sia possibile verificare identità del votante</a:t>
            </a:r>
          </a:p>
          <a:p>
            <a:pPr marL="0" indent="0">
              <a:buNone/>
            </a:pPr>
            <a:r>
              <a:rPr lang="it-IT" sz="2400" dirty="0">
                <a:solidFill>
                  <a:srgbClr val="000000"/>
                </a:solidFill>
                <a:latin typeface="Times New Roman" pitchFamily="18"/>
                <a:ea typeface="Arial Unicode MS" pitchFamily="2"/>
                <a:cs typeface="Times New Roman" pitchFamily="18"/>
              </a:rPr>
              <a:t>Competenze assemblea: sono fissate </a:t>
            </a:r>
            <a:r>
              <a:rPr lang="it-IT" sz="2400" u="sng" dirty="0">
                <a:solidFill>
                  <a:srgbClr val="000000"/>
                </a:solidFill>
                <a:latin typeface="Times New Roman" pitchFamily="18"/>
                <a:ea typeface="Arial Unicode MS" pitchFamily="2"/>
                <a:cs typeface="Times New Roman" pitchFamily="18"/>
              </a:rPr>
              <a:t>inderogabilmente</a:t>
            </a:r>
            <a:r>
              <a:rPr lang="it-IT" sz="2400" dirty="0">
                <a:solidFill>
                  <a:srgbClr val="000000"/>
                </a:solidFill>
                <a:latin typeface="Times New Roman" pitchFamily="18"/>
                <a:ea typeface="Arial Unicode MS" pitchFamily="2"/>
                <a:cs typeface="Times New Roman" pitchFamily="18"/>
              </a:rPr>
              <a:t> da art.25 del Codice</a:t>
            </a:r>
          </a:p>
          <a:p>
            <a:pPr marL="0" indent="0">
              <a:buNone/>
            </a:pPr>
            <a:r>
              <a:rPr lang="it-IT" sz="2400" dirty="0">
                <a:latin typeface="Times New Roman" panose="02020603050405020304" pitchFamily="18" charset="0"/>
                <a:cs typeface="Times New Roman" panose="02020603050405020304" pitchFamily="18" charset="0"/>
              </a:rPr>
              <a:t>Quorum costitutivi e deliberativi assemblea: v. in proposito Circolare Regione Emilia Romagna 14.03.2019, Circolare Ministero del 27.12.2018 e Nota Ministero del 9.07.2020. In assenza di previsioni vale art.21 c.c. ed in ogni caso va prevista una «procedura rafforzata» per le delibere di modifica statutaria</a:t>
            </a:r>
          </a:p>
        </p:txBody>
      </p:sp>
      <p:sp>
        <p:nvSpPr>
          <p:cNvPr id="4" name="Segnaposto numero diapositiva 3">
            <a:extLst>
              <a:ext uri="{FF2B5EF4-FFF2-40B4-BE49-F238E27FC236}">
                <a16:creationId xmlns:a16="http://schemas.microsoft.com/office/drawing/2014/main" id="{885FDE3F-6F3A-4312-9C78-D46F374AF2EF}"/>
              </a:ext>
            </a:extLst>
          </p:cNvPr>
          <p:cNvSpPr>
            <a:spLocks noGrp="1"/>
          </p:cNvSpPr>
          <p:nvPr>
            <p:ph type="sldNum" sz="quarter" idx="12"/>
          </p:nvPr>
        </p:nvSpPr>
        <p:spPr/>
        <p:txBody>
          <a:bodyPr/>
          <a:lstStyle/>
          <a:p>
            <a:fld id="{440E8329-F7D1-4607-85FE-9239BCE44563}" type="slidenum">
              <a:rPr lang="it-IT" smtClean="0"/>
              <a:t>13</a:t>
            </a:fld>
            <a:endParaRPr lang="it-IT"/>
          </a:p>
        </p:txBody>
      </p:sp>
      <p:sp>
        <p:nvSpPr>
          <p:cNvPr id="7" name="object 3">
            <a:extLst>
              <a:ext uri="{FF2B5EF4-FFF2-40B4-BE49-F238E27FC236}">
                <a16:creationId xmlns:a16="http://schemas.microsoft.com/office/drawing/2014/main" id="{FBB37C3E-255F-4E2B-87CD-92F72067635C}"/>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5456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7DD959-1CC5-40D4-8A8F-E23B4BF6BFE5}"/>
              </a:ext>
            </a:extLst>
          </p:cNvPr>
          <p:cNvSpPr>
            <a:spLocks noGrp="1"/>
          </p:cNvSpPr>
          <p:nvPr>
            <p:ph idx="1"/>
          </p:nvPr>
        </p:nvSpPr>
        <p:spPr/>
        <p:txBody>
          <a:bodyPr>
            <a:normAutofit/>
          </a:bodyPr>
          <a:lstStyle/>
          <a:p>
            <a:pPr marL="0" indent="0">
              <a:buNone/>
            </a:pPr>
            <a:r>
              <a:rPr lang="it-IT" sz="2400" dirty="0">
                <a:latin typeface="Times New Roman" panose="02020603050405020304" pitchFamily="18" charset="0"/>
                <a:cs typeface="Times New Roman" panose="02020603050405020304" pitchFamily="18" charset="0"/>
              </a:rPr>
              <a:t>Art.9</a:t>
            </a:r>
          </a:p>
          <a:p>
            <a:pPr marL="0" indent="0">
              <a:buNone/>
            </a:pPr>
            <a:r>
              <a:rPr lang="it-IT" sz="2400" dirty="0">
                <a:latin typeface="Times New Roman" panose="02020603050405020304" pitchFamily="18" charset="0"/>
                <a:cs typeface="Times New Roman" panose="02020603050405020304" pitchFamily="18" charset="0"/>
              </a:rPr>
              <a:t>Consiglio Direttivo</a:t>
            </a:r>
          </a:p>
          <a:p>
            <a:pPr marL="0" indent="0">
              <a:buNone/>
            </a:pPr>
            <a:r>
              <a:rPr lang="it-IT" sz="2400" dirty="0">
                <a:latin typeface="Times New Roman" panose="02020603050405020304" pitchFamily="18" charset="0"/>
                <a:cs typeface="Times New Roman" panose="02020603050405020304" pitchFamily="18" charset="0"/>
              </a:rPr>
              <a:t>E’ sempre bene prevedere un numero di membri variabile tra un minimo ed un massimo e possibilmente dispari.</a:t>
            </a:r>
          </a:p>
          <a:p>
            <a:pPr marL="0" indent="0">
              <a:buNone/>
            </a:pPr>
            <a:r>
              <a:rPr lang="it-IT" sz="2400" dirty="0">
                <a:latin typeface="Times New Roman" panose="02020603050405020304" pitchFamily="18" charset="0"/>
                <a:cs typeface="Times New Roman" panose="02020603050405020304" pitchFamily="18" charset="0"/>
              </a:rPr>
              <a:t>Durata in carica non superiore a 3 o al massimo 4 anni.</a:t>
            </a:r>
          </a:p>
          <a:p>
            <a:pPr marL="0" indent="0">
              <a:buNone/>
            </a:pPr>
            <a:r>
              <a:rPr lang="it-IT" sz="2400" dirty="0">
                <a:latin typeface="Times New Roman" panose="02020603050405020304" pitchFamily="18" charset="0"/>
                <a:cs typeface="Times New Roman" panose="02020603050405020304" pitchFamily="18" charset="0"/>
              </a:rPr>
              <a:t>Limiti ai mandati sono ammissibili ma non obbligatori.</a:t>
            </a:r>
          </a:p>
          <a:p>
            <a:pPr marL="0" indent="0">
              <a:buNone/>
            </a:pPr>
            <a:r>
              <a:rPr lang="it-IT" sz="2400" dirty="0">
                <a:latin typeface="Times New Roman" panose="02020603050405020304" pitchFamily="18" charset="0"/>
                <a:cs typeface="Times New Roman" panose="02020603050405020304" pitchFamily="18" charset="0"/>
              </a:rPr>
              <a:t>Art.26 comma 5 del Codice prevede che la nomina almeno della maggioranza dei membri sia riservata all’assemblea.</a:t>
            </a:r>
          </a:p>
          <a:p>
            <a:pPr marL="0" indent="0">
              <a:buNone/>
            </a:pPr>
            <a:r>
              <a:rPr lang="it-IT" sz="2400" dirty="0">
                <a:latin typeface="Times New Roman" panose="02020603050405020304" pitchFamily="18" charset="0"/>
                <a:cs typeface="Times New Roman" panose="02020603050405020304" pitchFamily="18" charset="0"/>
              </a:rPr>
              <a:t>Nomina amministratori ed eventuali limiti a loro poteri devono essere iscritti nel </a:t>
            </a:r>
            <a:r>
              <a:rPr lang="it-IT" sz="2400" dirty="0" err="1">
                <a:latin typeface="Times New Roman" panose="02020603050405020304" pitchFamily="18" charset="0"/>
                <a:cs typeface="Times New Roman" panose="02020603050405020304" pitchFamily="18" charset="0"/>
              </a:rPr>
              <a:t>Runts</a:t>
            </a:r>
            <a:r>
              <a:rPr lang="it-IT" sz="2400" dirty="0">
                <a:latin typeface="Times New Roman" panose="02020603050405020304" pitchFamily="18" charset="0"/>
                <a:cs typeface="Times New Roman" panose="02020603050405020304" pitchFamily="18" charset="0"/>
              </a:rPr>
              <a:t> (v.art.26 commi 6 e 7 del Codice).</a:t>
            </a:r>
          </a:p>
        </p:txBody>
      </p:sp>
      <p:sp>
        <p:nvSpPr>
          <p:cNvPr id="4" name="Segnaposto numero diapositiva 3">
            <a:extLst>
              <a:ext uri="{FF2B5EF4-FFF2-40B4-BE49-F238E27FC236}">
                <a16:creationId xmlns:a16="http://schemas.microsoft.com/office/drawing/2014/main" id="{91D3D5F6-0F3D-4717-AEEA-8A643FC5650B}"/>
              </a:ext>
            </a:extLst>
          </p:cNvPr>
          <p:cNvSpPr>
            <a:spLocks noGrp="1"/>
          </p:cNvSpPr>
          <p:nvPr>
            <p:ph type="sldNum" sz="quarter" idx="12"/>
          </p:nvPr>
        </p:nvSpPr>
        <p:spPr/>
        <p:txBody>
          <a:bodyPr/>
          <a:lstStyle/>
          <a:p>
            <a:fld id="{440E8329-F7D1-4607-85FE-9239BCE44563}" type="slidenum">
              <a:rPr lang="it-IT" smtClean="0"/>
              <a:t>14</a:t>
            </a:fld>
            <a:endParaRPr lang="it-IT"/>
          </a:p>
        </p:txBody>
      </p:sp>
      <p:sp>
        <p:nvSpPr>
          <p:cNvPr id="5" name="object 3">
            <a:extLst>
              <a:ext uri="{FF2B5EF4-FFF2-40B4-BE49-F238E27FC236}">
                <a16:creationId xmlns:a16="http://schemas.microsoft.com/office/drawing/2014/main" id="{EC5AE54A-6978-4764-BF0A-4B436F658345}"/>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94097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9EAF429-A1DC-471A-90F0-113C6B2BB6DD}"/>
              </a:ext>
            </a:extLst>
          </p:cNvPr>
          <p:cNvSpPr>
            <a:spLocks noGrp="1"/>
          </p:cNvSpPr>
          <p:nvPr>
            <p:ph idx="1"/>
          </p:nvPr>
        </p:nvSpPr>
        <p:spPr/>
        <p:txBody>
          <a:bodyPr>
            <a:normAutofit fontScale="92500" lnSpcReduction="10000"/>
          </a:bodyPr>
          <a:lstStyle/>
          <a:p>
            <a:pPr marL="0" indent="0">
              <a:buNone/>
            </a:pPr>
            <a:r>
              <a:rPr lang="it-IT" sz="2400" dirty="0">
                <a:latin typeface="Times New Roman" panose="02020603050405020304" pitchFamily="18" charset="0"/>
                <a:cs typeface="Times New Roman" panose="02020603050405020304" pitchFamily="18" charset="0"/>
              </a:rPr>
              <a:t>Art.9</a:t>
            </a:r>
          </a:p>
          <a:p>
            <a:pPr marL="0" indent="0" algn="just">
              <a:buNone/>
            </a:pPr>
            <a:r>
              <a:rPr lang="it-IT" sz="2400" dirty="0">
                <a:latin typeface="Times New Roman" panose="02020603050405020304" pitchFamily="18" charset="0"/>
                <a:cs typeface="Times New Roman" panose="02020603050405020304" pitchFamily="18" charset="0"/>
              </a:rPr>
              <a:t>Possibilità di cooptazione solo a condizione che la nomina sia poi ratificata dalla prima assemblea immediatamente successiva. Meglio ancora se si limita tale possibilità alla nomina del primo dei non eletti.</a:t>
            </a:r>
          </a:p>
          <a:p>
            <a:pPr marL="0" indent="0" algn="just">
              <a:buNone/>
            </a:pPr>
            <a:r>
              <a:rPr lang="it-IT" sz="2400" dirty="0">
                <a:latin typeface="Times New Roman" panose="02020603050405020304" pitchFamily="18" charset="0"/>
                <a:cs typeface="Times New Roman" panose="02020603050405020304" pitchFamily="18" charset="0"/>
              </a:rPr>
              <a:t>Preavviso convocazione può essere inferiore a quello di assemblea e con modalità più informali anche se è sempre bene essere in grado di poter dimostrare la consegna dell’avviso al destinatario.</a:t>
            </a:r>
          </a:p>
          <a:p>
            <a:pPr marL="0" indent="0" algn="just">
              <a:buNone/>
            </a:pPr>
            <a:r>
              <a:rPr lang="it-IT" sz="2400" dirty="0">
                <a:latin typeface="Times New Roman" panose="02020603050405020304" pitchFamily="18" charset="0"/>
                <a:cs typeface="Times New Roman" panose="02020603050405020304" pitchFamily="18" charset="0"/>
              </a:rPr>
              <a:t>Può essere utile prevedere la facoltà del Consiglio di delegare il compimento di atti o categorie di atti ad uno o più dei suoi membri o ad altri soci.</a:t>
            </a:r>
          </a:p>
          <a:p>
            <a:pPr marL="0" indent="0" algn="just">
              <a:buNone/>
            </a:pPr>
            <a:r>
              <a:rPr lang="it-IT" sz="2400" dirty="0">
                <a:latin typeface="Times New Roman" panose="02020603050405020304" pitchFamily="18" charset="0"/>
                <a:cs typeface="Times New Roman" panose="02020603050405020304" pitchFamily="18" charset="0"/>
              </a:rPr>
              <a:t>Interessante richiamo dell’art.27 del Codice all’art.2475 ter c.c. per il caso di conflitto di interessi degli amministratori.</a:t>
            </a:r>
          </a:p>
        </p:txBody>
      </p:sp>
      <p:sp>
        <p:nvSpPr>
          <p:cNvPr id="4" name="Segnaposto numero diapositiva 3">
            <a:extLst>
              <a:ext uri="{FF2B5EF4-FFF2-40B4-BE49-F238E27FC236}">
                <a16:creationId xmlns:a16="http://schemas.microsoft.com/office/drawing/2014/main" id="{25546F31-9098-4DD5-84B9-ED9A1F203C29}"/>
              </a:ext>
            </a:extLst>
          </p:cNvPr>
          <p:cNvSpPr>
            <a:spLocks noGrp="1"/>
          </p:cNvSpPr>
          <p:nvPr>
            <p:ph type="sldNum" sz="quarter" idx="12"/>
          </p:nvPr>
        </p:nvSpPr>
        <p:spPr/>
        <p:txBody>
          <a:bodyPr/>
          <a:lstStyle/>
          <a:p>
            <a:fld id="{440E8329-F7D1-4607-85FE-9239BCE44563}" type="slidenum">
              <a:rPr lang="it-IT" smtClean="0"/>
              <a:t>15</a:t>
            </a:fld>
            <a:endParaRPr lang="it-IT"/>
          </a:p>
        </p:txBody>
      </p:sp>
      <p:sp>
        <p:nvSpPr>
          <p:cNvPr id="5" name="object 3">
            <a:extLst>
              <a:ext uri="{FF2B5EF4-FFF2-40B4-BE49-F238E27FC236}">
                <a16:creationId xmlns:a16="http://schemas.microsoft.com/office/drawing/2014/main" id="{2001D5F8-2A42-4E5D-A1A3-E198C24DE6B9}"/>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0213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69B38DE-5FA3-4D3E-82C5-25FCEF54B3F1}"/>
              </a:ext>
            </a:extLst>
          </p:cNvPr>
          <p:cNvSpPr>
            <a:spLocks noGrp="1"/>
          </p:cNvSpPr>
          <p:nvPr>
            <p:ph idx="1"/>
          </p:nvPr>
        </p:nvSpPr>
        <p:spPr/>
        <p:txBody>
          <a:bodyPr>
            <a:normAutofit/>
          </a:bodyPr>
          <a:lstStyle/>
          <a:p>
            <a:pPr marL="0" indent="0">
              <a:buNone/>
            </a:pPr>
            <a:r>
              <a:rPr lang="it-IT" sz="2400" dirty="0">
                <a:latin typeface="Times New Roman" panose="02020603050405020304" pitchFamily="18" charset="0"/>
                <a:cs typeface="Times New Roman" panose="02020603050405020304" pitchFamily="18" charset="0"/>
              </a:rPr>
              <a:t>Art.10</a:t>
            </a:r>
          </a:p>
          <a:p>
            <a:pPr marL="0" indent="0">
              <a:buNone/>
            </a:pPr>
            <a:r>
              <a:rPr lang="it-IT" sz="2400" dirty="0">
                <a:latin typeface="Times New Roman" panose="02020603050405020304" pitchFamily="18" charset="0"/>
                <a:cs typeface="Times New Roman" panose="02020603050405020304" pitchFamily="18" charset="0"/>
              </a:rPr>
              <a:t>Presidente</a:t>
            </a:r>
          </a:p>
          <a:p>
            <a:pPr marL="0" indent="0" algn="just">
              <a:buNone/>
            </a:pPr>
            <a:r>
              <a:rPr lang="it-IT" sz="2400" dirty="0">
                <a:latin typeface="Times New Roman" panose="02020603050405020304" pitchFamily="18" charset="0"/>
                <a:cs typeface="Times New Roman" panose="02020603050405020304" pitchFamily="18" charset="0"/>
              </a:rPr>
              <a:t>E’ sempre bene prevedere un meccanismo di sostituzione del Presidente per l’ipotesi di sua assenza o impedimento in modo tale che non vi possa mai essere un «vuoto di potere» all’interno dell’associazione.</a:t>
            </a:r>
          </a:p>
          <a:p>
            <a:pPr marL="0" indent="0" algn="just">
              <a:buNone/>
            </a:pPr>
            <a:r>
              <a:rPr lang="it-IT" sz="2400" dirty="0">
                <a:latin typeface="Times New Roman" panose="02020603050405020304" pitchFamily="18" charset="0"/>
                <a:cs typeface="Times New Roman" panose="02020603050405020304" pitchFamily="18" charset="0"/>
              </a:rPr>
              <a:t>Eventuali limiti al potere di rappresentanza vanno iscritti nel </a:t>
            </a:r>
            <a:r>
              <a:rPr lang="it-IT" sz="2400" dirty="0" err="1">
                <a:latin typeface="Times New Roman" panose="02020603050405020304" pitchFamily="18" charset="0"/>
                <a:cs typeface="Times New Roman" panose="02020603050405020304" pitchFamily="18" charset="0"/>
              </a:rPr>
              <a:t>Runts</a:t>
            </a:r>
            <a:r>
              <a:rPr lang="it-IT" sz="2400" dirty="0">
                <a:latin typeface="Times New Roman" panose="02020603050405020304" pitchFamily="18" charset="0"/>
                <a:cs typeface="Times New Roman" panose="02020603050405020304" pitchFamily="18" charset="0"/>
              </a:rPr>
              <a:t>.</a:t>
            </a:r>
          </a:p>
          <a:p>
            <a:pPr marL="0" indent="0" algn="just">
              <a:buNone/>
            </a:pPr>
            <a:r>
              <a:rPr lang="it-IT" sz="2400" dirty="0">
                <a:latin typeface="Times New Roman" panose="02020603050405020304" pitchFamily="18" charset="0"/>
                <a:cs typeface="Times New Roman" panose="02020603050405020304" pitchFamily="18" charset="0"/>
              </a:rPr>
              <a:t>In caso di introduzione di limiti ai mandati del Presidente o dei consiglieri è bene prevedere norma transitoria.</a:t>
            </a:r>
          </a:p>
        </p:txBody>
      </p:sp>
      <p:sp>
        <p:nvSpPr>
          <p:cNvPr id="4" name="Segnaposto numero diapositiva 3">
            <a:extLst>
              <a:ext uri="{FF2B5EF4-FFF2-40B4-BE49-F238E27FC236}">
                <a16:creationId xmlns:a16="http://schemas.microsoft.com/office/drawing/2014/main" id="{5954A195-3BB0-41B3-B260-1C21E7BDEE87}"/>
              </a:ext>
            </a:extLst>
          </p:cNvPr>
          <p:cNvSpPr>
            <a:spLocks noGrp="1"/>
          </p:cNvSpPr>
          <p:nvPr>
            <p:ph type="sldNum" sz="quarter" idx="12"/>
          </p:nvPr>
        </p:nvSpPr>
        <p:spPr/>
        <p:txBody>
          <a:bodyPr/>
          <a:lstStyle/>
          <a:p>
            <a:fld id="{440E8329-F7D1-4607-85FE-9239BCE44563}" type="slidenum">
              <a:rPr lang="it-IT" smtClean="0"/>
              <a:t>16</a:t>
            </a:fld>
            <a:endParaRPr lang="it-IT"/>
          </a:p>
        </p:txBody>
      </p:sp>
      <p:sp>
        <p:nvSpPr>
          <p:cNvPr id="5" name="object 3">
            <a:extLst>
              <a:ext uri="{FF2B5EF4-FFF2-40B4-BE49-F238E27FC236}">
                <a16:creationId xmlns:a16="http://schemas.microsoft.com/office/drawing/2014/main" id="{78E7CC8D-CD63-49A9-878F-D2FA4CED3561}"/>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47415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C5F84E3-25DA-4BE3-8A4C-7E31AB0DAAE0}"/>
              </a:ext>
            </a:extLst>
          </p:cNvPr>
          <p:cNvSpPr>
            <a:spLocks noGrp="1"/>
          </p:cNvSpPr>
          <p:nvPr>
            <p:ph idx="1"/>
          </p:nvPr>
        </p:nvSpPr>
        <p:spPr/>
        <p:txBody>
          <a:bodyPr>
            <a:normAutofit/>
          </a:bodyPr>
          <a:lstStyle/>
          <a:p>
            <a:pPr marL="0" indent="0">
              <a:buNone/>
            </a:pPr>
            <a:r>
              <a:rPr lang="it-IT" sz="2400" dirty="0">
                <a:latin typeface="Times New Roman" panose="02020603050405020304" pitchFamily="18" charset="0"/>
                <a:cs typeface="Times New Roman" panose="02020603050405020304" pitchFamily="18" charset="0"/>
              </a:rPr>
              <a:t>Artt.11 e 12</a:t>
            </a:r>
          </a:p>
          <a:p>
            <a:pPr marL="0" indent="0">
              <a:buNone/>
            </a:pPr>
            <a:r>
              <a:rPr lang="it-IT" sz="2400" dirty="0">
                <a:latin typeface="Times New Roman" panose="02020603050405020304" pitchFamily="18" charset="0"/>
                <a:cs typeface="Times New Roman" panose="02020603050405020304" pitchFamily="18" charset="0"/>
              </a:rPr>
              <a:t>Collegio Revisori e Organo di Controllo</a:t>
            </a:r>
          </a:p>
          <a:p>
            <a:pPr marL="0" indent="0" algn="just">
              <a:buNone/>
            </a:pPr>
            <a:r>
              <a:rPr lang="it-IT" sz="2400" dirty="0">
                <a:latin typeface="Times New Roman" panose="02020603050405020304" pitchFamily="18" charset="0"/>
                <a:cs typeface="Times New Roman" panose="02020603050405020304" pitchFamily="18" charset="0"/>
              </a:rPr>
              <a:t>Tali organi vanno disciplinati qualora li si sia previsti al precedente art.7 almeno come eventuali.</a:t>
            </a:r>
          </a:p>
          <a:p>
            <a:pPr marL="0" indent="0">
              <a:buNone/>
            </a:pPr>
            <a:r>
              <a:rPr lang="it-IT" sz="2400" dirty="0">
                <a:latin typeface="Times New Roman" panose="02020603050405020304" pitchFamily="18" charset="0"/>
                <a:cs typeface="Times New Roman" panose="02020603050405020304" pitchFamily="18" charset="0"/>
              </a:rPr>
              <a:t>E’ bene prevedere che la loro nomina divenga obbligatoria solo al superamento dei limiti di legge previsti dal Codice.</a:t>
            </a:r>
          </a:p>
          <a:p>
            <a:pPr marL="0" indent="0">
              <a:buNone/>
            </a:pPr>
            <a:r>
              <a:rPr lang="it-IT" sz="2400" dirty="0">
                <a:latin typeface="Times New Roman" panose="02020603050405020304" pitchFamily="18" charset="0"/>
                <a:cs typeface="Times New Roman" panose="02020603050405020304" pitchFamily="18" charset="0"/>
              </a:rPr>
              <a:t>Il Collegio dei Revisori può essere anche monocratico.</a:t>
            </a:r>
          </a:p>
          <a:p>
            <a:pPr marL="0" indent="0" algn="just">
              <a:buNone/>
            </a:pPr>
            <a:r>
              <a:rPr lang="it-IT" sz="2400" dirty="0">
                <a:latin typeface="Times New Roman" panose="02020603050405020304" pitchFamily="18" charset="0"/>
                <a:cs typeface="Times New Roman" panose="02020603050405020304" pitchFamily="18" charset="0"/>
              </a:rPr>
              <a:t>Ai sensi dell’art.30 comma 6 del Codice si può prevedere che l’Organo di controllo svolga anche il ruolo di revisione legale dei conti.</a:t>
            </a:r>
          </a:p>
        </p:txBody>
      </p:sp>
      <p:sp>
        <p:nvSpPr>
          <p:cNvPr id="4" name="Segnaposto numero diapositiva 3">
            <a:extLst>
              <a:ext uri="{FF2B5EF4-FFF2-40B4-BE49-F238E27FC236}">
                <a16:creationId xmlns:a16="http://schemas.microsoft.com/office/drawing/2014/main" id="{6F9E7BDE-5B91-434F-AE15-04069FBD7B91}"/>
              </a:ext>
            </a:extLst>
          </p:cNvPr>
          <p:cNvSpPr>
            <a:spLocks noGrp="1"/>
          </p:cNvSpPr>
          <p:nvPr>
            <p:ph type="sldNum" sz="quarter" idx="12"/>
          </p:nvPr>
        </p:nvSpPr>
        <p:spPr/>
        <p:txBody>
          <a:bodyPr/>
          <a:lstStyle/>
          <a:p>
            <a:fld id="{440E8329-F7D1-4607-85FE-9239BCE44563}" type="slidenum">
              <a:rPr lang="it-IT" smtClean="0"/>
              <a:t>17</a:t>
            </a:fld>
            <a:endParaRPr lang="it-IT"/>
          </a:p>
        </p:txBody>
      </p:sp>
      <p:sp>
        <p:nvSpPr>
          <p:cNvPr id="5" name="object 3">
            <a:extLst>
              <a:ext uri="{FF2B5EF4-FFF2-40B4-BE49-F238E27FC236}">
                <a16:creationId xmlns:a16="http://schemas.microsoft.com/office/drawing/2014/main" id="{56EB23C8-A172-4DA1-AC7A-3E9A68E7DB6F}"/>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62321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BDED5A2-45FF-4BB0-B367-93EDBEF36910}"/>
              </a:ext>
            </a:extLst>
          </p:cNvPr>
          <p:cNvSpPr>
            <a:spLocks noGrp="1"/>
          </p:cNvSpPr>
          <p:nvPr>
            <p:ph idx="1"/>
          </p:nvPr>
        </p:nvSpPr>
        <p:spPr/>
        <p:txBody>
          <a:bodyPr>
            <a:normAutofit/>
          </a:bodyPr>
          <a:lstStyle/>
          <a:p>
            <a:pPr marL="0" indent="0">
              <a:buNone/>
            </a:pPr>
            <a:r>
              <a:rPr lang="it-IT" sz="2400" dirty="0">
                <a:latin typeface="Times New Roman" panose="02020603050405020304" pitchFamily="18" charset="0"/>
                <a:cs typeface="Times New Roman" panose="02020603050405020304" pitchFamily="18" charset="0"/>
              </a:rPr>
              <a:t>Art.13</a:t>
            </a:r>
          </a:p>
          <a:p>
            <a:pPr marL="0" indent="0">
              <a:buNone/>
            </a:pPr>
            <a:r>
              <a:rPr lang="it-IT" sz="2400" dirty="0">
                <a:latin typeface="Times New Roman" panose="02020603050405020304" pitchFamily="18" charset="0"/>
                <a:cs typeface="Times New Roman" panose="02020603050405020304" pitchFamily="18" charset="0"/>
              </a:rPr>
              <a:t>Scioglimento e devoluzione patrimonio associazione</a:t>
            </a:r>
          </a:p>
          <a:p>
            <a:pPr marL="0" indent="0" algn="just">
              <a:buNone/>
            </a:pPr>
            <a:r>
              <a:rPr lang="it-IT" sz="2400" dirty="0">
                <a:latin typeface="Times New Roman" panose="02020603050405020304" pitchFamily="18" charset="0"/>
                <a:cs typeface="Times New Roman" panose="02020603050405020304" pitchFamily="18" charset="0"/>
              </a:rPr>
              <a:t>Ai sensi dell’art.9 del Codice il patrimonio in caso di scioglimento va devoluto ad altro Ets previo parere positivo dell’Ufficio del </a:t>
            </a:r>
            <a:r>
              <a:rPr lang="it-IT" sz="2400" dirty="0" err="1">
                <a:latin typeface="Times New Roman" panose="02020603050405020304" pitchFamily="18" charset="0"/>
                <a:cs typeface="Times New Roman" panose="02020603050405020304" pitchFamily="18" charset="0"/>
              </a:rPr>
              <a:t>Runts</a:t>
            </a:r>
            <a:r>
              <a:rPr lang="it-IT" sz="2400" dirty="0">
                <a:latin typeface="Times New Roman" panose="02020603050405020304" pitchFamily="18" charset="0"/>
                <a:cs typeface="Times New Roman" panose="02020603050405020304" pitchFamily="18" charset="0"/>
              </a:rPr>
              <a:t>.</a:t>
            </a:r>
          </a:p>
          <a:p>
            <a:pPr marL="0" indent="0" algn="just">
              <a:buNone/>
            </a:pPr>
            <a:r>
              <a:rPr lang="it-IT" sz="2400" dirty="0">
                <a:latin typeface="Times New Roman" panose="02020603050405020304" pitchFamily="18" charset="0"/>
                <a:cs typeface="Times New Roman" panose="02020603050405020304" pitchFamily="18" charset="0"/>
              </a:rPr>
              <a:t>In caso di decorso di almeno trenta giorni dalla richiesta del parere scatta il silenzio assenso.</a:t>
            </a:r>
          </a:p>
          <a:p>
            <a:pPr marL="0" indent="0" algn="just">
              <a:buNone/>
            </a:pPr>
            <a:r>
              <a:rPr lang="it-IT" sz="2400" dirty="0">
                <a:latin typeface="Times New Roman" panose="02020603050405020304" pitchFamily="18" charset="0"/>
                <a:cs typeface="Times New Roman" panose="02020603050405020304" pitchFamily="18" charset="0"/>
              </a:rPr>
              <a:t>Gli atti di devoluzione compiuti in assenza o difformità dal parere sono nulli.</a:t>
            </a:r>
          </a:p>
        </p:txBody>
      </p:sp>
      <p:sp>
        <p:nvSpPr>
          <p:cNvPr id="4" name="Segnaposto numero diapositiva 3">
            <a:extLst>
              <a:ext uri="{FF2B5EF4-FFF2-40B4-BE49-F238E27FC236}">
                <a16:creationId xmlns:a16="http://schemas.microsoft.com/office/drawing/2014/main" id="{342E910C-57CF-467A-BD53-2B986E51EFBE}"/>
              </a:ext>
            </a:extLst>
          </p:cNvPr>
          <p:cNvSpPr>
            <a:spLocks noGrp="1"/>
          </p:cNvSpPr>
          <p:nvPr>
            <p:ph type="sldNum" sz="quarter" idx="12"/>
          </p:nvPr>
        </p:nvSpPr>
        <p:spPr/>
        <p:txBody>
          <a:bodyPr/>
          <a:lstStyle/>
          <a:p>
            <a:fld id="{440E8329-F7D1-4607-85FE-9239BCE44563}" type="slidenum">
              <a:rPr lang="it-IT" smtClean="0"/>
              <a:t>18</a:t>
            </a:fld>
            <a:endParaRPr lang="it-IT"/>
          </a:p>
        </p:txBody>
      </p:sp>
      <p:sp>
        <p:nvSpPr>
          <p:cNvPr id="5" name="object 3">
            <a:extLst>
              <a:ext uri="{FF2B5EF4-FFF2-40B4-BE49-F238E27FC236}">
                <a16:creationId xmlns:a16="http://schemas.microsoft.com/office/drawing/2014/main" id="{55357C81-1FD4-4D25-943F-5786E1A2FEFD}"/>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5144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440E8329-F7D1-4607-85FE-9239BCE44563}" type="slidenum">
              <a:rPr lang="it-IT" smtClean="0"/>
              <a:t>19</a:t>
            </a:fld>
            <a:endParaRPr lang="it-IT"/>
          </a:p>
        </p:txBody>
      </p:sp>
      <p:sp>
        <p:nvSpPr>
          <p:cNvPr id="11" name="Segnaposto contenuto 2">
            <a:extLst>
              <a:ext uri="{FF2B5EF4-FFF2-40B4-BE49-F238E27FC236}">
                <a16:creationId xmlns:a16="http://schemas.microsoft.com/office/drawing/2014/main" id="{19647737-7205-4D6D-AFDD-662CF648B49A}"/>
              </a:ext>
            </a:extLst>
          </p:cNvPr>
          <p:cNvSpPr/>
          <p:nvPr/>
        </p:nvSpPr>
        <p:spPr>
          <a:xfrm>
            <a:off x="447675" y="1822451"/>
            <a:ext cx="8224561" cy="453390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t" anchorCtr="0" compatLnSpc="0">
            <a:noAutofit/>
          </a:bodyPr>
          <a:lstStyle/>
          <a:p>
            <a:pPr lvl="0" algn="ctr" defTabSz="914400">
              <a:defRPr sz="1800" b="0" i="0" u="none" strike="noStrike" kern="0" cap="none" spc="0" baseline="0">
                <a:solidFill>
                  <a:srgbClr val="000000"/>
                </a:solidFill>
                <a:uFillTx/>
              </a:defRPr>
            </a:pPr>
            <a:r>
              <a:rPr lang="it-IT" sz="1600" dirty="0">
                <a:solidFill>
                  <a:srgbClr val="000000"/>
                </a:solidFill>
                <a:latin typeface="Times New Roman" pitchFamily="18"/>
                <a:ea typeface="Arial Unicode MS" pitchFamily="2"/>
                <a:cs typeface="Arial Unicode MS" pitchFamily="2"/>
              </a:rPr>
              <a:t> </a:t>
            </a:r>
          </a:p>
          <a:p>
            <a:pPr lvl="0" algn="ctr" defTabSz="914400">
              <a:defRPr sz="1800" b="0" i="0" u="none" strike="noStrike" kern="0" cap="none" spc="0" baseline="0">
                <a:solidFill>
                  <a:srgbClr val="000000"/>
                </a:solidFill>
                <a:uFillTx/>
              </a:defRPr>
            </a:pPr>
            <a:endParaRPr lang="it-IT" sz="2000" b="1" dirty="0">
              <a:solidFill>
                <a:srgbClr val="000000"/>
              </a:solidFill>
              <a:latin typeface="Times New Roman" pitchFamily="18"/>
              <a:ea typeface="Arial Unicode MS" pitchFamily="2"/>
              <a:cs typeface="Arial Unicode MS" pitchFamily="2"/>
            </a:endParaRPr>
          </a:p>
          <a:p>
            <a:pPr lvl="0" algn="ctr" defTabSz="914400" hangingPunct="0">
              <a:defRPr sz="1800" b="0" i="0" u="none" strike="noStrike" kern="0" cap="none" spc="0" baseline="0">
                <a:solidFill>
                  <a:srgbClr val="000000"/>
                </a:solidFill>
                <a:uFillTx/>
              </a:defRPr>
            </a:pPr>
            <a:r>
              <a:rPr lang="it-IT" sz="2000" b="1" dirty="0">
                <a:solidFill>
                  <a:srgbClr val="000000"/>
                </a:solidFill>
                <a:latin typeface="Times New Roman" pitchFamily="18"/>
                <a:ea typeface="Arial Unicode MS" pitchFamily="2"/>
                <a:cs typeface="Arial Unicode MS" pitchFamily="2"/>
              </a:rPr>
              <a:t>NORME TRANSITORIE</a:t>
            </a:r>
          </a:p>
          <a:p>
            <a:pPr lvl="0" algn="ctr" defTabSz="914400" hangingPunct="0">
              <a:defRPr sz="1800" b="0" i="0" u="none" strike="noStrike" kern="0" cap="none" spc="0" baseline="0">
                <a:solidFill>
                  <a:srgbClr val="000000"/>
                </a:solidFill>
                <a:uFillTx/>
              </a:defRPr>
            </a:pPr>
            <a:r>
              <a:rPr lang="it-IT" sz="2000" b="1" dirty="0">
                <a:solidFill>
                  <a:srgbClr val="000000"/>
                </a:solidFill>
                <a:latin typeface="Times New Roman" pitchFamily="18"/>
                <a:ea typeface="Arial Unicode MS" pitchFamily="2"/>
                <a:cs typeface="Arial Unicode MS" pitchFamily="2"/>
              </a:rPr>
              <a:t> (art.101 modificato)</a:t>
            </a:r>
          </a:p>
          <a:p>
            <a:pPr lvl="0" algn="ctr" defTabSz="914400" hangingPunct="0">
              <a:defRPr sz="1800" b="0" i="0" u="none" strike="noStrike" kern="0" cap="none" spc="0" baseline="0">
                <a:solidFill>
                  <a:srgbClr val="000000"/>
                </a:solidFill>
                <a:uFillTx/>
              </a:defRPr>
            </a:pPr>
            <a:endParaRPr lang="it-IT" sz="2000" b="1" dirty="0">
              <a:solidFill>
                <a:srgbClr val="000000"/>
              </a:solidFill>
              <a:latin typeface="Times New Roman" pitchFamily="18"/>
              <a:ea typeface="Arial Unicode MS" pitchFamily="2"/>
              <a:cs typeface="Arial Unicode MS" pitchFamily="2"/>
            </a:endParaRPr>
          </a:p>
          <a:p>
            <a:pPr lvl="0" algn="just" defTabSz="914400" hangingPunct="0">
              <a:defRPr sz="1800" b="0" i="0" u="none" strike="noStrike" kern="0" cap="none" spc="0" baseline="0">
                <a:solidFill>
                  <a:srgbClr val="000000"/>
                </a:solidFill>
                <a:uFillTx/>
              </a:defRPr>
            </a:pPr>
            <a:r>
              <a:rPr lang="it-IT" sz="2000" dirty="0">
                <a:solidFill>
                  <a:srgbClr val="000000"/>
                </a:solidFill>
                <a:latin typeface="Times New Roman" pitchFamily="18"/>
                <a:ea typeface="Lato-Regular" pitchFamily="2"/>
                <a:cs typeface="Lato-Regular" pitchFamily="2"/>
              </a:rPr>
              <a:t>Fino all'operatività del Registro unico nazionale del Terzo settore, continuano ad applicarsi le norme previgenti ai fini e per gli effetti derivanti dall'iscrizione degli enti nei Registri Onlus, Organizzazioni di Volontariato, Associazioni di promozione sociale e Imprese sociali che si adeguano alle disposizioni del presente decreto entro ventiquattro mesi dalla data della sua entrata in vigore come previsto dal Decreto correttivo n.105/2018.</a:t>
            </a: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p:txBody>
      </p:sp>
      <p:sp>
        <p:nvSpPr>
          <p:cNvPr id="9" name="object 3"/>
          <p:cNvSpPr/>
          <p:nvPr/>
        </p:nvSpPr>
        <p:spPr>
          <a:xfrm>
            <a:off x="0" y="0"/>
            <a:ext cx="3366095" cy="15090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2311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AA93A2E-FA2B-41C4-A293-37F30BE1A76F}"/>
              </a:ext>
            </a:extLst>
          </p:cNvPr>
          <p:cNvSpPr txBox="1"/>
          <p:nvPr/>
        </p:nvSpPr>
        <p:spPr>
          <a:xfrm>
            <a:off x="1101381" y="1273866"/>
            <a:ext cx="6962658" cy="1508105"/>
          </a:xfrm>
          <a:prstGeom prst="rect">
            <a:avLst/>
          </a:prstGeom>
          <a:noFill/>
        </p:spPr>
        <p:txBody>
          <a:bodyPr wrap="square" rtlCol="0">
            <a:spAutoFit/>
          </a:bodyPr>
          <a:lstStyle/>
          <a:p>
            <a:pPr lvl="0" algn="ctr" defTabSz="914400">
              <a:defRPr sz="1800" b="0" i="0" u="none" strike="noStrike" kern="0" cap="none" spc="0" baseline="0">
                <a:solidFill>
                  <a:srgbClr val="000000"/>
                </a:solidFill>
                <a:uFillTx/>
              </a:defRPr>
            </a:pPr>
            <a:r>
              <a:rPr lang="it-IT" sz="3200" dirty="0">
                <a:solidFill>
                  <a:srgbClr val="000000"/>
                </a:solidFill>
                <a:latin typeface="Times New Roman" pitchFamily="18"/>
                <a:ea typeface="Arial Unicode MS" pitchFamily="2"/>
                <a:cs typeface="Times New Roman" pitchFamily="18"/>
              </a:rPr>
              <a:t>RIFERIMENTI NORMATIVI</a:t>
            </a:r>
          </a:p>
          <a:p>
            <a:pPr algn="ctr"/>
            <a:endParaRPr lang="it-IT" sz="3200" b="1" dirty="0">
              <a:solidFill>
                <a:srgbClr val="C00000"/>
              </a:solidFill>
              <a:latin typeface="Times New Roman" panose="02020603050405020304" pitchFamily="18" charset="0"/>
              <a:cs typeface="Times New Roman" panose="02020603050405020304" pitchFamily="18" charset="0"/>
            </a:endParaRPr>
          </a:p>
          <a:p>
            <a:pPr algn="ctr"/>
            <a:endParaRPr lang="it-IT" sz="2800" b="1" dirty="0">
              <a:latin typeface="Times New Roman" panose="02020603050405020304" pitchFamily="18" charset="0"/>
              <a:cs typeface="Times New Roman" panose="02020603050405020304" pitchFamily="18" charset="0"/>
            </a:endParaRPr>
          </a:p>
        </p:txBody>
      </p:sp>
      <p:sp>
        <p:nvSpPr>
          <p:cNvPr id="8" name="Segnaposto numero diapositiva 7"/>
          <p:cNvSpPr>
            <a:spLocks noGrp="1"/>
          </p:cNvSpPr>
          <p:nvPr>
            <p:ph type="sldNum" sz="quarter" idx="12"/>
          </p:nvPr>
        </p:nvSpPr>
        <p:spPr/>
        <p:txBody>
          <a:bodyPr/>
          <a:lstStyle/>
          <a:p>
            <a:fld id="{440E8329-F7D1-4607-85FE-9239BCE44563}" type="slidenum">
              <a:rPr lang="it-IT" smtClean="0"/>
              <a:t>2</a:t>
            </a:fld>
            <a:endParaRPr lang="it-IT"/>
          </a:p>
        </p:txBody>
      </p:sp>
      <p:sp>
        <p:nvSpPr>
          <p:cNvPr id="11" name="Segnaposto contenuto 2">
            <a:extLst>
              <a:ext uri="{FF2B5EF4-FFF2-40B4-BE49-F238E27FC236}">
                <a16:creationId xmlns:a16="http://schemas.microsoft.com/office/drawing/2014/main" id="{19647737-7205-4D6D-AFDD-662CF648B49A}"/>
              </a:ext>
            </a:extLst>
          </p:cNvPr>
          <p:cNvSpPr/>
          <p:nvPr/>
        </p:nvSpPr>
        <p:spPr>
          <a:xfrm>
            <a:off x="419100" y="1219200"/>
            <a:ext cx="8096250" cy="542925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t" anchorCtr="0" compatLnSpc="0">
            <a:noAutofit/>
          </a:bodyPr>
          <a:lstStyle/>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u="sng" strike="noStrike" kern="1200" cap="none" spc="0" baseline="0" dirty="0">
              <a:solidFill>
                <a:srgbClr val="000000"/>
              </a:solidFill>
              <a:uFillTx/>
              <a:latin typeface="Times New Roman" pitchFamily="18"/>
              <a:ea typeface="Arial Unicode MS" pitchFamily="2"/>
              <a:cs typeface="Times New Roman" pitchFamily="18"/>
            </a:endParaRP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u="sng" strike="noStrike" kern="1200" cap="none" spc="0" baseline="0" dirty="0">
              <a:solidFill>
                <a:srgbClr val="000000"/>
              </a:solidFill>
              <a:uFillTx/>
              <a:latin typeface="Times New Roman" pitchFamily="18"/>
              <a:ea typeface="Arial Unicode MS" pitchFamily="2"/>
              <a:cs typeface="Times New Roman" pitchFamily="18"/>
            </a:endParaRP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b="0" i="0" u="sng" strike="noStrike" kern="1200" cap="none" spc="0" baseline="0" dirty="0">
                <a:solidFill>
                  <a:srgbClr val="000000"/>
                </a:solidFill>
                <a:uFillTx/>
                <a:latin typeface="Times New Roman" pitchFamily="18"/>
                <a:ea typeface="Arial Unicode MS" pitchFamily="2"/>
                <a:cs typeface="Times New Roman" pitchFamily="18"/>
              </a:rPr>
              <a:t>Decreto Legislativo n.117 del 3 luglio 2017</a:t>
            </a: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b="0" i="0" u="none" strike="noStrike" kern="1200" cap="none" spc="0" baseline="0" dirty="0">
                <a:solidFill>
                  <a:srgbClr val="000000"/>
                </a:solidFill>
                <a:uFillTx/>
                <a:latin typeface="Times New Roman" pitchFamily="18"/>
                <a:ea typeface="Arial Unicode MS" pitchFamily="2"/>
                <a:cs typeface="Times New Roman" pitchFamily="18"/>
              </a:rPr>
              <a:t> Introduce il Codice del Terzo Settore</a:t>
            </a: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u="sng" dirty="0">
                <a:solidFill>
                  <a:srgbClr val="000000"/>
                </a:solidFill>
                <a:latin typeface="Times New Roman" pitchFamily="18"/>
                <a:ea typeface="Arial Unicode MS" pitchFamily="2"/>
                <a:cs typeface="Times New Roman" pitchFamily="18"/>
              </a:rPr>
              <a:t>Decreto Legislativo n.105 del 3 agosto 2018</a:t>
            </a:r>
          </a:p>
          <a:p>
            <a:pPr marL="0" marR="0" lvl="0" indent="0" algn="just"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Prevede disposizioni integrative e correttive del precedente decreto</a:t>
            </a: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u="sng" dirty="0">
                <a:solidFill>
                  <a:srgbClr val="000000"/>
                </a:solidFill>
                <a:latin typeface="Times New Roman" pitchFamily="18"/>
                <a:ea typeface="Arial Unicode MS" pitchFamily="2"/>
                <a:cs typeface="Times New Roman" pitchFamily="18"/>
              </a:rPr>
              <a:t>Circolare Ministero Lavoro e Politiche Sociali del 27 dicembre 2018</a:t>
            </a:r>
          </a:p>
          <a:p>
            <a:pPr marL="0" marR="0" lvl="0" indent="0" algn="just"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Specifica modalità e contenuto delle modifiche statutarie richieste</a:t>
            </a: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strike="noStrike" kern="1200" cap="none" spc="0" baseline="0" dirty="0">
              <a:solidFill>
                <a:srgbClr val="000000"/>
              </a:solidFill>
              <a:uFillTx/>
              <a:latin typeface="Times New Roman" pitchFamily="18"/>
              <a:ea typeface="Arial Unicode MS" pitchFamily="2"/>
              <a:cs typeface="Times New Roman" pitchFamily="18"/>
            </a:endParaRP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u="none" strike="noStrike" kern="1200" cap="none" spc="0" baseline="0" dirty="0">
              <a:solidFill>
                <a:srgbClr val="000000"/>
              </a:solidFill>
              <a:uFillTx/>
              <a:latin typeface="Times New Roman" pitchFamily="18"/>
              <a:ea typeface="Arial Unicode MS" pitchFamily="2"/>
              <a:cs typeface="Times New Roman" pitchFamily="18"/>
            </a:endParaRPr>
          </a:p>
        </p:txBody>
      </p:sp>
      <p:sp>
        <p:nvSpPr>
          <p:cNvPr id="15" name="object 3"/>
          <p:cNvSpPr/>
          <p:nvPr/>
        </p:nvSpPr>
        <p:spPr>
          <a:xfrm>
            <a:off x="0" y="-135902"/>
            <a:ext cx="3366095" cy="15090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47987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440E8329-F7D1-4607-85FE-9239BCE44563}" type="slidenum">
              <a:rPr lang="it-IT" smtClean="0"/>
              <a:t>20</a:t>
            </a:fld>
            <a:endParaRPr lang="it-IT"/>
          </a:p>
        </p:txBody>
      </p:sp>
      <p:sp>
        <p:nvSpPr>
          <p:cNvPr id="11" name="Segnaposto contenuto 2">
            <a:extLst>
              <a:ext uri="{FF2B5EF4-FFF2-40B4-BE49-F238E27FC236}">
                <a16:creationId xmlns:a16="http://schemas.microsoft.com/office/drawing/2014/main" id="{19647737-7205-4D6D-AFDD-662CF648B49A}"/>
              </a:ext>
            </a:extLst>
          </p:cNvPr>
          <p:cNvSpPr/>
          <p:nvPr/>
        </p:nvSpPr>
        <p:spPr>
          <a:xfrm>
            <a:off x="476250" y="1619251"/>
            <a:ext cx="8195986" cy="453390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t" anchorCtr="0" compatLnSpc="0">
            <a:noAutofit/>
          </a:bodyPr>
          <a:lstStyle/>
          <a:p>
            <a:pPr lvl="0" algn="ctr" defTabSz="914400">
              <a:defRPr sz="1800" b="0" i="0" u="none" strike="noStrike" kern="0" cap="none" spc="0" baseline="0">
                <a:solidFill>
                  <a:srgbClr val="000000"/>
                </a:solidFill>
                <a:uFillTx/>
              </a:defRPr>
            </a:pPr>
            <a:endParaRPr lang="it-IT" sz="1600" b="1" i="1" dirty="0">
              <a:solidFill>
                <a:srgbClr val="000000"/>
              </a:solidFill>
              <a:latin typeface="Times New Roman" pitchFamily="18"/>
              <a:ea typeface="Arial Unicode MS" pitchFamily="2"/>
              <a:cs typeface="Times New Roman" pitchFamily="18"/>
            </a:endParaRPr>
          </a:p>
          <a:p>
            <a:pPr lvl="0" algn="ctr" defTabSz="914400">
              <a:defRPr sz="1800" b="0" i="0" u="none" strike="noStrike" kern="0" cap="none" spc="0" baseline="0">
                <a:solidFill>
                  <a:srgbClr val="000000"/>
                </a:solidFill>
                <a:uFillTx/>
              </a:defRPr>
            </a:pPr>
            <a:r>
              <a:rPr lang="it-IT" sz="1600" dirty="0">
                <a:solidFill>
                  <a:srgbClr val="000000"/>
                </a:solidFill>
                <a:latin typeface="Times New Roman" pitchFamily="18"/>
                <a:ea typeface="Arial Unicode MS" pitchFamily="2"/>
                <a:cs typeface="Arial Unicode MS" pitchFamily="2"/>
              </a:rPr>
              <a:t> </a:t>
            </a:r>
          </a:p>
          <a:p>
            <a:pPr lvl="0" algn="ctr" defTabSz="914400" hangingPunct="0">
              <a:defRPr sz="1800" b="0" i="0" u="none" strike="noStrike" kern="0" cap="none" spc="0" baseline="0">
                <a:solidFill>
                  <a:srgbClr val="000000"/>
                </a:solidFill>
                <a:uFillTx/>
              </a:defRPr>
            </a:pPr>
            <a:endParaRPr lang="it-IT" sz="2000" b="1" dirty="0">
              <a:solidFill>
                <a:srgbClr val="000000"/>
              </a:solidFill>
              <a:latin typeface="Times New Roman" pitchFamily="18"/>
              <a:ea typeface="Arial Unicode MS" pitchFamily="2"/>
              <a:cs typeface="Arial Unicode MS" pitchFamily="2"/>
            </a:endParaRPr>
          </a:p>
          <a:p>
            <a:pPr lvl="0" algn="ctr" defTabSz="914400" hangingPunct="0">
              <a:defRPr sz="1800" b="0" i="0" u="none" strike="noStrike" kern="0" cap="none" spc="0" baseline="0">
                <a:solidFill>
                  <a:srgbClr val="000000"/>
                </a:solidFill>
                <a:uFillTx/>
              </a:defRPr>
            </a:pPr>
            <a:r>
              <a:rPr lang="it-IT" sz="2000" b="1" dirty="0">
                <a:solidFill>
                  <a:srgbClr val="000000"/>
                </a:solidFill>
                <a:latin typeface="Times New Roman" pitchFamily="18"/>
                <a:ea typeface="Arial Unicode MS" pitchFamily="2"/>
                <a:cs typeface="Arial Unicode MS" pitchFamily="2"/>
              </a:rPr>
              <a:t>NORME TRANSITORIE </a:t>
            </a:r>
          </a:p>
          <a:p>
            <a:pPr lvl="0" algn="ctr" defTabSz="914400" hangingPunct="0">
              <a:defRPr sz="1800" b="0" i="0" u="none" strike="noStrike" kern="0" cap="none" spc="0" baseline="0">
                <a:solidFill>
                  <a:srgbClr val="000000"/>
                </a:solidFill>
                <a:uFillTx/>
              </a:defRPr>
            </a:pPr>
            <a:r>
              <a:rPr lang="it-IT" sz="2000" b="1" dirty="0">
                <a:solidFill>
                  <a:srgbClr val="000000"/>
                </a:solidFill>
                <a:latin typeface="Times New Roman" pitchFamily="18"/>
                <a:ea typeface="Arial Unicode MS" pitchFamily="2"/>
                <a:cs typeface="Arial Unicode MS" pitchFamily="2"/>
              </a:rPr>
              <a:t>(art.101 modificato)</a:t>
            </a:r>
          </a:p>
          <a:p>
            <a:pPr lvl="0" algn="ctr" defTabSz="914400" hangingPunct="0">
              <a:defRPr sz="1800" b="0" i="0" u="none" strike="noStrike" kern="0" cap="none" spc="0" baseline="0">
                <a:solidFill>
                  <a:srgbClr val="000000"/>
                </a:solidFill>
                <a:uFillTx/>
              </a:defRPr>
            </a:pPr>
            <a:endParaRPr lang="it-IT" sz="2000" b="1" dirty="0">
              <a:solidFill>
                <a:srgbClr val="000000"/>
              </a:solidFill>
              <a:latin typeface="Times New Roman" pitchFamily="18"/>
              <a:ea typeface="Arial Unicode MS" pitchFamily="2"/>
              <a:cs typeface="Arial Unicode MS" pitchFamily="2"/>
            </a:endParaRPr>
          </a:p>
          <a:p>
            <a:pPr lvl="0" algn="just" defTabSz="914400" hangingPunct="0">
              <a:defRPr sz="1800" b="0" i="0" u="none" strike="noStrike" kern="0" cap="none" spc="0" baseline="0">
                <a:solidFill>
                  <a:srgbClr val="000000"/>
                </a:solidFill>
                <a:uFillTx/>
              </a:defRPr>
            </a:pPr>
            <a:r>
              <a:rPr lang="it-IT" sz="2000" dirty="0">
                <a:solidFill>
                  <a:srgbClr val="000000"/>
                </a:solidFill>
                <a:latin typeface="Times New Roman" pitchFamily="18"/>
                <a:ea typeface="Lato-Regular" pitchFamily="2"/>
                <a:cs typeface="Lato-Regular" pitchFamily="2"/>
              </a:rPr>
              <a:t>Entro il medesimo termine, esse possono modificare i propri statuti con le modalità e le maggioranze previste per le deliberazioni dell’assemblea ordinaria</a:t>
            </a:r>
            <a:endParaRPr lang="it-IT" sz="2000" dirty="0">
              <a:solidFill>
                <a:srgbClr val="000000"/>
              </a:solidFill>
              <a:latin typeface="Times New Roman" pitchFamily="18"/>
              <a:ea typeface="Arial Unicode MS" pitchFamily="2"/>
              <a:cs typeface="Arial Unicode MS" pitchFamily="2"/>
            </a:endParaRPr>
          </a:p>
          <a:p>
            <a:pPr lvl="0" algn="just" defTabSz="914400">
              <a:defRPr sz="1800" b="0" i="0" u="none" strike="noStrike" kern="0" cap="none" spc="0" baseline="0">
                <a:solidFill>
                  <a:srgbClr val="000000"/>
                </a:solidFill>
                <a:uFillTx/>
              </a:defRPr>
            </a:pPr>
            <a:r>
              <a:rPr lang="it-IT" sz="2000" dirty="0">
                <a:solidFill>
                  <a:srgbClr val="000000"/>
                </a:solidFill>
                <a:latin typeface="Times New Roman" pitchFamily="18"/>
                <a:ea typeface="Arial Unicode MS" pitchFamily="2"/>
                <a:cs typeface="Times New Roman" pitchFamily="18"/>
              </a:rPr>
              <a:t>Tale possibilità vale solo per gli adeguamenti alle nuove disposizioni inderogabili o per l’introduzione di clausole che escludono l’applicazione di nuove disposizioni derogabili mediante specifica clausola statutaria.</a:t>
            </a:r>
          </a:p>
          <a:p>
            <a:pPr lvl="0" algn="just" defTabSz="914400">
              <a:defRPr sz="1800" b="0" i="0" u="none" strike="noStrike" kern="0" cap="none" spc="0" baseline="0">
                <a:solidFill>
                  <a:srgbClr val="000000"/>
                </a:solidFill>
                <a:uFillTx/>
              </a:defRPr>
            </a:pPr>
            <a:endParaRPr lang="it-IT" sz="2000" dirty="0">
              <a:solidFill>
                <a:srgbClr val="000000"/>
              </a:solidFill>
              <a:latin typeface="Times New Roman" pitchFamily="18"/>
              <a:ea typeface="Arial Unicode MS" pitchFamily="2"/>
              <a:cs typeface="Times New Roman" pitchFamily="18"/>
            </a:endParaRPr>
          </a:p>
          <a:p>
            <a:pPr lvl="0" algn="just" defTabSz="914400">
              <a:defRPr sz="1800" b="0" i="0" u="none" strike="noStrike" kern="0" cap="none" spc="0" baseline="0">
                <a:solidFill>
                  <a:srgbClr val="000000"/>
                </a:solidFill>
                <a:uFillTx/>
              </a:defRPr>
            </a:pPr>
            <a:r>
              <a:rPr lang="it-IT" sz="2000" dirty="0">
                <a:solidFill>
                  <a:srgbClr val="000000"/>
                </a:solidFill>
                <a:latin typeface="Times New Roman" pitchFamily="18"/>
                <a:ea typeface="Arial Unicode MS" pitchFamily="2"/>
                <a:cs typeface="Times New Roman" pitchFamily="18"/>
              </a:rPr>
              <a:t>Tale termine è stato più volte modificato: dal 2 agosto 2019 al 30 giugno 2020, al 31 ottobre 2020 ed infine al 31 marzo 2021.</a:t>
            </a:r>
          </a:p>
        </p:txBody>
      </p:sp>
      <p:sp>
        <p:nvSpPr>
          <p:cNvPr id="9" name="object 3"/>
          <p:cNvSpPr/>
          <p:nvPr/>
        </p:nvSpPr>
        <p:spPr>
          <a:xfrm>
            <a:off x="0" y="0"/>
            <a:ext cx="3366095" cy="15090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17115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ctr">
              <a:buNone/>
            </a:pPr>
            <a:r>
              <a:rPr lang="it-IT" sz="2400" b="1" dirty="0">
                <a:latin typeface="Times New Roman" panose="02020603050405020304" pitchFamily="18" charset="0"/>
                <a:cs typeface="Times New Roman" panose="02020603050405020304" pitchFamily="18" charset="0"/>
              </a:rPr>
              <a:t>Previsioni straordinarie per emergenza </a:t>
            </a:r>
            <a:r>
              <a:rPr lang="it-IT" sz="2400" b="1" dirty="0" err="1">
                <a:latin typeface="Times New Roman" panose="02020603050405020304" pitchFamily="18" charset="0"/>
                <a:cs typeface="Times New Roman" panose="02020603050405020304" pitchFamily="18" charset="0"/>
              </a:rPr>
              <a:t>Covid</a:t>
            </a:r>
            <a:endParaRPr lang="it-IT" sz="2400" b="1" dirty="0">
              <a:latin typeface="Times New Roman" panose="02020603050405020304" pitchFamily="18" charset="0"/>
              <a:cs typeface="Times New Roman" panose="02020603050405020304" pitchFamily="18" charset="0"/>
            </a:endParaRPr>
          </a:p>
          <a:p>
            <a:pPr marL="0" indent="0" algn="just">
              <a:buNone/>
            </a:pPr>
            <a:endParaRPr lang="it-IT" sz="2400" b="1" dirty="0">
              <a:latin typeface="Times New Roman" panose="02020603050405020304" pitchFamily="18" charset="0"/>
              <a:cs typeface="Times New Roman" panose="02020603050405020304" pitchFamily="18" charset="0"/>
            </a:endParaRPr>
          </a:p>
          <a:p>
            <a:pPr marL="0" indent="0" algn="just">
              <a:buNone/>
            </a:pPr>
            <a:r>
              <a:rPr lang="it-IT" sz="2400" dirty="0">
                <a:latin typeface="Times New Roman" panose="02020603050405020304" pitchFamily="18" charset="0"/>
                <a:cs typeface="Times New Roman" panose="02020603050405020304" pitchFamily="18" charset="0"/>
              </a:rPr>
              <a:t>L’art.73 comma 4 del Decreto Cura Italia ha previsto la possibilità per le associazioni di avvalersi, quantomeno fino al 31.03.2021, della possibilità di svolgere le assemblee in videoconferenza anche nel caso in cui tale modalità non sia espressamente prevista dallo statuto.</a:t>
            </a:r>
          </a:p>
          <a:p>
            <a:pPr marL="0" indent="0" algn="just">
              <a:buNone/>
            </a:pPr>
            <a:r>
              <a:rPr lang="it-IT" sz="2400" dirty="0">
                <a:latin typeface="Times New Roman" panose="02020603050405020304" pitchFamily="18" charset="0"/>
                <a:cs typeface="Times New Roman" panose="02020603050405020304" pitchFamily="18" charset="0"/>
              </a:rPr>
              <a:t>Qualora il termine non dovesse essere prorogato, dopo tale data le riunioni dovrebbero necessariamente essere svolte «in presenza» a meno che lo statuto non abbia espressamente previsto la possibilità di svolgimento in videoconferenza.</a:t>
            </a:r>
          </a:p>
        </p:txBody>
      </p:sp>
      <p:sp>
        <p:nvSpPr>
          <p:cNvPr id="4" name="Segnaposto numero diapositiva 3"/>
          <p:cNvSpPr>
            <a:spLocks noGrp="1"/>
          </p:cNvSpPr>
          <p:nvPr>
            <p:ph type="sldNum" sz="quarter" idx="12"/>
          </p:nvPr>
        </p:nvSpPr>
        <p:spPr/>
        <p:txBody>
          <a:bodyPr/>
          <a:lstStyle/>
          <a:p>
            <a:fld id="{440E8329-F7D1-4607-85FE-9239BCE44563}" type="slidenum">
              <a:rPr lang="it-IT" smtClean="0"/>
              <a:t>21</a:t>
            </a:fld>
            <a:endParaRPr lang="it-IT"/>
          </a:p>
        </p:txBody>
      </p:sp>
      <p:sp>
        <p:nvSpPr>
          <p:cNvPr id="6" name="object 3"/>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29737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just">
              <a:buNone/>
            </a:pPr>
            <a:endParaRPr lang="it-IT" sz="2400" b="1" dirty="0">
              <a:latin typeface="Times New Roman" panose="02020603050405020304" pitchFamily="18" charset="0"/>
              <a:cs typeface="Times New Roman" panose="02020603050405020304" pitchFamily="18" charset="0"/>
            </a:endParaRPr>
          </a:p>
          <a:p>
            <a:pPr marL="0" indent="0" algn="just">
              <a:buNone/>
            </a:pPr>
            <a:endParaRPr lang="it-IT" sz="2400">
              <a:latin typeface="Times New Roman" panose="02020603050405020304" pitchFamily="18" charset="0"/>
              <a:cs typeface="Times New Roman" panose="02020603050405020304" pitchFamily="18" charset="0"/>
            </a:endParaRPr>
          </a:p>
          <a:p>
            <a:pPr marL="0" indent="0" algn="just">
              <a:buNone/>
            </a:pPr>
            <a:r>
              <a:rPr lang="it-IT" sz="2400">
                <a:latin typeface="Times New Roman" panose="02020603050405020304" pitchFamily="18" charset="0"/>
                <a:cs typeface="Times New Roman" panose="02020603050405020304" pitchFamily="18" charset="0"/>
              </a:rPr>
              <a:t>In </a:t>
            </a:r>
            <a:r>
              <a:rPr lang="it-IT" sz="2400" dirty="0">
                <a:latin typeface="Times New Roman" panose="02020603050405020304" pitchFamily="18" charset="0"/>
                <a:cs typeface="Times New Roman" panose="02020603050405020304" pitchFamily="18" charset="0"/>
              </a:rPr>
              <a:t>ogni caso, per lo svolgimento delle riunioni in videoconferenza, andrà garantito il rispetto dei principi di trasparenza e tracciabilità e dovrà essere garantita la possibilità di identificare con certezza i partecipanti nonché un’adeguata pubblicità </a:t>
            </a:r>
            <a:r>
              <a:rPr lang="it-IT" sz="2400">
                <a:latin typeface="Times New Roman" panose="02020603050405020304" pitchFamily="18" charset="0"/>
                <a:cs typeface="Times New Roman" panose="02020603050405020304" pitchFamily="18" charset="0"/>
              </a:rPr>
              <a:t>delle sedute.</a:t>
            </a: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p:cNvSpPr>
            <a:spLocks noGrp="1"/>
          </p:cNvSpPr>
          <p:nvPr>
            <p:ph type="sldNum" sz="quarter" idx="12"/>
          </p:nvPr>
        </p:nvSpPr>
        <p:spPr/>
        <p:txBody>
          <a:bodyPr/>
          <a:lstStyle/>
          <a:p>
            <a:fld id="{440E8329-F7D1-4607-85FE-9239BCE44563}" type="slidenum">
              <a:rPr lang="it-IT" smtClean="0"/>
              <a:t>22</a:t>
            </a:fld>
            <a:endParaRPr lang="it-IT"/>
          </a:p>
        </p:txBody>
      </p:sp>
      <p:sp>
        <p:nvSpPr>
          <p:cNvPr id="6" name="object 3"/>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5379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AA93A2E-FA2B-41C4-A293-37F30BE1A76F}"/>
              </a:ext>
            </a:extLst>
          </p:cNvPr>
          <p:cNvSpPr txBox="1"/>
          <p:nvPr/>
        </p:nvSpPr>
        <p:spPr>
          <a:xfrm>
            <a:off x="1101381" y="1373118"/>
            <a:ext cx="6962658" cy="1508105"/>
          </a:xfrm>
          <a:prstGeom prst="rect">
            <a:avLst/>
          </a:prstGeom>
          <a:noFill/>
        </p:spPr>
        <p:txBody>
          <a:bodyPr wrap="square" rtlCol="0">
            <a:spAutoFit/>
          </a:bodyPr>
          <a:lstStyle/>
          <a:p>
            <a:pPr lvl="0" algn="ctr" defTabSz="914400">
              <a:defRPr sz="1800" b="0" i="0" u="none" strike="noStrike" kern="0" cap="none" spc="0" baseline="0">
                <a:solidFill>
                  <a:srgbClr val="000000"/>
                </a:solidFill>
                <a:uFillTx/>
              </a:defRPr>
            </a:pPr>
            <a:r>
              <a:rPr lang="it-IT" sz="3200" dirty="0">
                <a:solidFill>
                  <a:srgbClr val="000000"/>
                </a:solidFill>
                <a:latin typeface="Times New Roman" pitchFamily="18"/>
                <a:ea typeface="Arial Unicode MS" pitchFamily="2"/>
                <a:cs typeface="Times New Roman" pitchFamily="18"/>
              </a:rPr>
              <a:t>RIFERIMENTI NORMATIVI</a:t>
            </a:r>
          </a:p>
          <a:p>
            <a:pPr algn="ctr"/>
            <a:endParaRPr lang="it-IT" sz="3200" b="1" dirty="0">
              <a:solidFill>
                <a:srgbClr val="C00000"/>
              </a:solidFill>
              <a:latin typeface="Times New Roman" panose="02020603050405020304" pitchFamily="18" charset="0"/>
              <a:cs typeface="Times New Roman" panose="02020603050405020304" pitchFamily="18" charset="0"/>
            </a:endParaRPr>
          </a:p>
          <a:p>
            <a:pPr algn="ctr"/>
            <a:endParaRPr lang="it-IT" sz="2800" b="1" dirty="0">
              <a:latin typeface="Times New Roman" panose="02020603050405020304" pitchFamily="18" charset="0"/>
              <a:cs typeface="Times New Roman" panose="02020603050405020304" pitchFamily="18" charset="0"/>
            </a:endParaRPr>
          </a:p>
        </p:txBody>
      </p:sp>
      <p:sp>
        <p:nvSpPr>
          <p:cNvPr id="8" name="Segnaposto numero diapositiva 7"/>
          <p:cNvSpPr>
            <a:spLocks noGrp="1"/>
          </p:cNvSpPr>
          <p:nvPr>
            <p:ph type="sldNum" sz="quarter" idx="12"/>
          </p:nvPr>
        </p:nvSpPr>
        <p:spPr/>
        <p:txBody>
          <a:bodyPr/>
          <a:lstStyle/>
          <a:p>
            <a:fld id="{440E8329-F7D1-4607-85FE-9239BCE44563}" type="slidenum">
              <a:rPr lang="it-IT" smtClean="0"/>
              <a:t>3</a:t>
            </a:fld>
            <a:endParaRPr lang="it-IT"/>
          </a:p>
        </p:txBody>
      </p:sp>
      <p:sp>
        <p:nvSpPr>
          <p:cNvPr id="11" name="Segnaposto contenuto 2">
            <a:extLst>
              <a:ext uri="{FF2B5EF4-FFF2-40B4-BE49-F238E27FC236}">
                <a16:creationId xmlns:a16="http://schemas.microsoft.com/office/drawing/2014/main" id="{19647737-7205-4D6D-AFDD-662CF648B49A}"/>
              </a:ext>
            </a:extLst>
          </p:cNvPr>
          <p:cNvSpPr/>
          <p:nvPr/>
        </p:nvSpPr>
        <p:spPr>
          <a:xfrm>
            <a:off x="419100" y="1428750"/>
            <a:ext cx="8096250" cy="542925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t" anchorCtr="0" compatLnSpc="0">
            <a:noAutofit/>
          </a:bodyPr>
          <a:lstStyle/>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u="sng" strike="noStrike" kern="1200" cap="none" spc="0" baseline="0" dirty="0">
              <a:solidFill>
                <a:srgbClr val="000000"/>
              </a:solidFill>
              <a:uFillTx/>
              <a:latin typeface="Times New Roman" pitchFamily="18"/>
              <a:ea typeface="Arial Unicode MS" pitchFamily="2"/>
              <a:cs typeface="Times New Roman" pitchFamily="18"/>
            </a:endParaRP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u="sng" dirty="0">
                <a:solidFill>
                  <a:srgbClr val="000000"/>
                </a:solidFill>
                <a:latin typeface="Times New Roman" pitchFamily="18"/>
                <a:ea typeface="Arial Unicode MS" pitchFamily="2"/>
                <a:cs typeface="Times New Roman" pitchFamily="18"/>
              </a:rPr>
              <a:t>Circolare Regione Emilia Romagna del 14 marzo 2019</a:t>
            </a:r>
          </a:p>
          <a:p>
            <a:pPr marL="0" marR="0" lvl="0" indent="0" algn="just"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Riguarda gli adeguamenti statutari previsti dal Codice del Terzo Settore</a:t>
            </a:r>
          </a:p>
          <a:p>
            <a:pPr lvl="0" defTabSz="914400">
              <a:lnSpc>
                <a:spcPct val="90000"/>
              </a:lnSpc>
              <a:spcBef>
                <a:spcPts val="1000"/>
              </a:spcBef>
              <a:defRPr sz="1800" b="0" i="0" u="none" strike="noStrike" kern="0" cap="none" spc="0" baseline="0">
                <a:solidFill>
                  <a:srgbClr val="000000"/>
                </a:solidFill>
                <a:uFillTx/>
              </a:defRPr>
            </a:pPr>
            <a:r>
              <a:rPr lang="it-IT" sz="2400" u="sng" dirty="0">
                <a:solidFill>
                  <a:srgbClr val="000000"/>
                </a:solidFill>
                <a:latin typeface="Times New Roman" pitchFamily="18"/>
                <a:ea typeface="Arial Unicode MS" pitchFamily="2"/>
                <a:cs typeface="Times New Roman" pitchFamily="18"/>
              </a:rPr>
              <a:t>Circolare Ministero Lavoro e Politiche Sociali del 31 maggio 2019</a:t>
            </a:r>
          </a:p>
          <a:p>
            <a:pPr lvl="0" algn="just" defTabSz="914400">
              <a:lnSpc>
                <a:spcPct val="90000"/>
              </a:lnSpc>
              <a:spcBef>
                <a:spcPts val="1000"/>
              </a:spcBef>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Adeguamenti statutari degli Enti del Terzo Settore. Ulteriori chiarimenti</a:t>
            </a:r>
          </a:p>
          <a:p>
            <a:pPr lvl="0" defTabSz="914400">
              <a:lnSpc>
                <a:spcPct val="90000"/>
              </a:lnSpc>
              <a:spcBef>
                <a:spcPts val="1000"/>
              </a:spcBef>
              <a:defRPr sz="1800" b="0" i="0" u="none" strike="noStrike" kern="0" cap="none" spc="0" baseline="0">
                <a:solidFill>
                  <a:srgbClr val="000000"/>
                </a:solidFill>
                <a:uFillTx/>
              </a:defRPr>
            </a:pPr>
            <a:r>
              <a:rPr lang="it-IT" sz="2400" u="sng" dirty="0">
                <a:solidFill>
                  <a:srgbClr val="000000"/>
                </a:solidFill>
                <a:latin typeface="Times New Roman" pitchFamily="18"/>
                <a:ea typeface="Arial Unicode MS" pitchFamily="2"/>
                <a:cs typeface="Times New Roman" pitchFamily="18"/>
              </a:rPr>
              <a:t>Nota del Direttore Generale Ministero Lavoro e Politiche Sociali del 28 maggio 2019</a:t>
            </a:r>
          </a:p>
          <a:p>
            <a:pPr marL="0" marR="0" lvl="0" indent="0" algn="just"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r>
              <a:rPr lang="it-IT" sz="2400" b="0" i="0" strike="noStrike" kern="1200" cap="none" spc="0" baseline="0" dirty="0">
                <a:solidFill>
                  <a:srgbClr val="000000"/>
                </a:solidFill>
                <a:uFillTx/>
                <a:latin typeface="Times New Roman" pitchFamily="18"/>
                <a:ea typeface="Arial Unicode MS" pitchFamily="2"/>
                <a:cs typeface="Times New Roman" pitchFamily="18"/>
              </a:rPr>
              <a:t>Costituzione di associazioni ai sensi dell’art.36 c.c. e qualificazione come </a:t>
            </a:r>
            <a:r>
              <a:rPr lang="it-IT" sz="2400" b="0" i="0" strike="noStrike" kern="1200" cap="none" spc="0" baseline="0" dirty="0" err="1">
                <a:solidFill>
                  <a:srgbClr val="000000"/>
                </a:solidFill>
                <a:uFillTx/>
                <a:latin typeface="Times New Roman" pitchFamily="18"/>
                <a:ea typeface="Arial Unicode MS" pitchFamily="2"/>
                <a:cs typeface="Times New Roman" pitchFamily="18"/>
              </a:rPr>
              <a:t>Aps</a:t>
            </a:r>
            <a:r>
              <a:rPr lang="it-IT" sz="2400" b="0" i="0" strike="noStrike" kern="1200" cap="none" spc="0" baseline="0" dirty="0">
                <a:solidFill>
                  <a:srgbClr val="000000"/>
                </a:solidFill>
                <a:uFillTx/>
                <a:latin typeface="Times New Roman" pitchFamily="18"/>
                <a:ea typeface="Arial Unicode MS" pitchFamily="2"/>
                <a:cs typeface="Times New Roman" pitchFamily="18"/>
              </a:rPr>
              <a:t> </a:t>
            </a:r>
            <a:r>
              <a:rPr lang="it-IT" sz="2400" dirty="0">
                <a:solidFill>
                  <a:srgbClr val="000000"/>
                </a:solidFill>
                <a:latin typeface="Times New Roman" pitchFamily="18"/>
                <a:ea typeface="Arial Unicode MS" pitchFamily="2"/>
                <a:cs typeface="Times New Roman" pitchFamily="18"/>
              </a:rPr>
              <a:t>/ </a:t>
            </a:r>
            <a:r>
              <a:rPr lang="it-IT" sz="2400" b="0" i="0" strike="noStrike" kern="1200" cap="none" spc="0" baseline="0" dirty="0" err="1">
                <a:solidFill>
                  <a:srgbClr val="000000"/>
                </a:solidFill>
                <a:uFillTx/>
                <a:latin typeface="Times New Roman" pitchFamily="18"/>
                <a:ea typeface="Arial Unicode MS" pitchFamily="2"/>
                <a:cs typeface="Times New Roman" pitchFamily="18"/>
              </a:rPr>
              <a:t>Odv</a:t>
            </a:r>
            <a:r>
              <a:rPr lang="it-IT" sz="2400" b="0" i="0" strike="noStrike" kern="1200" cap="none" spc="0" baseline="0" dirty="0">
                <a:solidFill>
                  <a:srgbClr val="000000"/>
                </a:solidFill>
                <a:uFillTx/>
                <a:latin typeface="Times New Roman" pitchFamily="18"/>
                <a:ea typeface="Arial Unicode MS" pitchFamily="2"/>
                <a:cs typeface="Times New Roman" pitchFamily="18"/>
              </a:rPr>
              <a:t>. Profili evolutivi</a:t>
            </a:r>
          </a:p>
          <a:p>
            <a:pPr marL="0" marR="0" lvl="0" indent="0" algn="l" defTabSz="914400" rtl="0" fontAlgn="auto" hangingPunct="1">
              <a:lnSpc>
                <a:spcPct val="90000"/>
              </a:lnSpc>
              <a:spcBef>
                <a:spcPts val="1000"/>
              </a:spcBef>
              <a:spcAft>
                <a:spcPts val="0"/>
              </a:spcAft>
              <a:buNone/>
              <a:tabLst/>
              <a:defRPr sz="1800" b="0" i="0" u="none" strike="noStrike" kern="0" cap="none" spc="0" baseline="0">
                <a:solidFill>
                  <a:srgbClr val="000000"/>
                </a:solidFill>
                <a:uFillTx/>
              </a:defRPr>
            </a:pPr>
            <a:endParaRPr lang="it-IT" sz="2400" b="0" i="0" u="none" strike="noStrike" kern="1200" cap="none" spc="0" baseline="0" dirty="0">
              <a:solidFill>
                <a:srgbClr val="000000"/>
              </a:solidFill>
              <a:uFillTx/>
              <a:latin typeface="Times New Roman" pitchFamily="18"/>
              <a:ea typeface="Arial Unicode MS" pitchFamily="2"/>
              <a:cs typeface="Times New Roman" pitchFamily="18"/>
            </a:endParaRPr>
          </a:p>
        </p:txBody>
      </p:sp>
      <p:sp>
        <p:nvSpPr>
          <p:cNvPr id="15" name="object 3"/>
          <p:cNvSpPr/>
          <p:nvPr/>
        </p:nvSpPr>
        <p:spPr>
          <a:xfrm>
            <a:off x="0" y="0"/>
            <a:ext cx="3366095" cy="15090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066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6E95C6-1A10-4FD4-9E47-E217D89AB3B4}"/>
              </a:ext>
            </a:extLst>
          </p:cNvPr>
          <p:cNvSpPr>
            <a:spLocks noGrp="1"/>
          </p:cNvSpPr>
          <p:nvPr>
            <p:ph idx="1"/>
          </p:nvPr>
        </p:nvSpPr>
        <p:spPr/>
        <p:txBody>
          <a:bodyPr>
            <a:normAutofit fontScale="92500"/>
          </a:bodyPr>
          <a:lstStyle/>
          <a:p>
            <a:pPr marL="0" lvl="0" indent="0" defTabSz="914400">
              <a:buNone/>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La governance di associazioni e fondazioni del Terzo Settore</a:t>
            </a:r>
          </a:p>
          <a:p>
            <a:pPr marL="0" lvl="0" indent="0" defTabSz="914400">
              <a:buNone/>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Clausole statutarie (artt. da 23 a 26)</a:t>
            </a:r>
          </a:p>
          <a:p>
            <a:pPr lvl="0" defTabSz="914400">
              <a:defRPr sz="1800" b="0" i="0" u="none" strike="noStrike" kern="0" cap="none" spc="0" baseline="0">
                <a:solidFill>
                  <a:srgbClr val="000000"/>
                </a:solidFill>
                <a:uFillTx/>
              </a:defRPr>
            </a:pPr>
            <a:endParaRPr lang="it-IT" sz="2400" dirty="0">
              <a:solidFill>
                <a:srgbClr val="000000"/>
              </a:solidFill>
              <a:latin typeface="Times New Roman" pitchFamily="18"/>
              <a:ea typeface="Arial Unicode MS" pitchFamily="2"/>
              <a:cs typeface="Times New Roman" pitchFamily="18"/>
            </a:endParaRPr>
          </a:p>
          <a:p>
            <a:pPr lvl="0" algn="just"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In generale assistiamo ad una rimodulazione, sotto alcuni profili, del principio di democraticità, almeno rispetto agli orientamenti assunti negli ultimi anni dalla Regione Emilia Romagna.</a:t>
            </a:r>
          </a:p>
          <a:p>
            <a:pPr lvl="0" algn="just"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Alcune previsioni sono vincolanti ed altre (la maggior parte) suppletive (se statuto o atto costitutivo non prevedono diversamente).</a:t>
            </a:r>
          </a:p>
          <a:p>
            <a:pPr lvl="0" algn="just" defTabSz="914400">
              <a:defRPr sz="1800" b="0" i="0" u="none" strike="noStrike" kern="0" cap="none" spc="0" baseline="0">
                <a:solidFill>
                  <a:srgbClr val="000000"/>
                </a:solidFill>
                <a:uFillTx/>
              </a:defRPr>
            </a:pPr>
            <a:r>
              <a:rPr lang="it-IT" sz="2400" dirty="0">
                <a:solidFill>
                  <a:srgbClr val="000000"/>
                </a:solidFill>
                <a:latin typeface="Times New Roman" pitchFamily="18"/>
                <a:ea typeface="Arial Unicode MS" pitchFamily="2"/>
                <a:cs typeface="Times New Roman" pitchFamily="18"/>
              </a:rPr>
              <a:t>Riguardano per lo più procedura ammissione socio, svolgimento e competenze assemblea, organo di amministrazione.</a:t>
            </a:r>
          </a:p>
          <a:p>
            <a:pPr marL="0" indent="0">
              <a:buNone/>
            </a:pP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0534135D-A95C-4F2C-B4AF-7BEE17473CFB}"/>
              </a:ext>
            </a:extLst>
          </p:cNvPr>
          <p:cNvSpPr>
            <a:spLocks noGrp="1"/>
          </p:cNvSpPr>
          <p:nvPr>
            <p:ph type="sldNum" sz="quarter" idx="12"/>
          </p:nvPr>
        </p:nvSpPr>
        <p:spPr/>
        <p:txBody>
          <a:bodyPr/>
          <a:lstStyle/>
          <a:p>
            <a:fld id="{440E8329-F7D1-4607-85FE-9239BCE44563}" type="slidenum">
              <a:rPr lang="it-IT" smtClean="0"/>
              <a:t>4</a:t>
            </a:fld>
            <a:endParaRPr lang="it-IT"/>
          </a:p>
        </p:txBody>
      </p:sp>
      <p:sp>
        <p:nvSpPr>
          <p:cNvPr id="5" name="object 3">
            <a:extLst>
              <a:ext uri="{FF2B5EF4-FFF2-40B4-BE49-F238E27FC236}">
                <a16:creationId xmlns:a16="http://schemas.microsoft.com/office/drawing/2014/main" id="{BE99A9C4-D50D-45E9-804B-AB9B17A669C7}"/>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83923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DB1B09F-A6B1-418E-ACD4-4AE7AD153DC8}"/>
              </a:ext>
            </a:extLst>
          </p:cNvPr>
          <p:cNvSpPr>
            <a:spLocks noGrp="1"/>
          </p:cNvSpPr>
          <p:nvPr>
            <p:ph idx="1"/>
          </p:nvPr>
        </p:nvSpPr>
        <p:spPr>
          <a:xfrm>
            <a:off x="381000" y="1781175"/>
            <a:ext cx="8134350" cy="4395788"/>
          </a:xfrm>
        </p:spPr>
        <p:txBody>
          <a:bodyPr>
            <a:normAutofit/>
          </a:bodyPr>
          <a:lstStyle/>
          <a:p>
            <a:pPr marL="0" indent="0">
              <a:buNone/>
            </a:pPr>
            <a:r>
              <a:rPr lang="it-IT" sz="3600" dirty="0">
                <a:latin typeface="Times New Roman" panose="02020603050405020304" pitchFamily="18" charset="0"/>
                <a:cs typeface="Times New Roman" panose="02020603050405020304" pitchFamily="18" charset="0"/>
              </a:rPr>
              <a:t>Riferimento pratico: modello statuto per </a:t>
            </a:r>
            <a:r>
              <a:rPr lang="it-IT" sz="3600" dirty="0" err="1">
                <a:latin typeface="Times New Roman" panose="02020603050405020304" pitchFamily="18" charset="0"/>
                <a:cs typeface="Times New Roman" panose="02020603050405020304" pitchFamily="18" charset="0"/>
              </a:rPr>
              <a:t>Odv</a:t>
            </a:r>
            <a:r>
              <a:rPr lang="it-IT" sz="3600" dirty="0">
                <a:latin typeface="Times New Roman" panose="02020603050405020304" pitchFamily="18" charset="0"/>
                <a:cs typeface="Times New Roman" panose="02020603050405020304" pitchFamily="18" charset="0"/>
              </a:rPr>
              <a:t> e </a:t>
            </a:r>
            <a:r>
              <a:rPr lang="it-IT" sz="3600" dirty="0" err="1">
                <a:latin typeface="Times New Roman" panose="02020603050405020304" pitchFamily="18" charset="0"/>
                <a:cs typeface="Times New Roman" panose="02020603050405020304" pitchFamily="18" charset="0"/>
              </a:rPr>
              <a:t>Aps</a:t>
            </a:r>
            <a:endParaRPr lang="it-IT" sz="3600" dirty="0">
              <a:latin typeface="Times New Roman" panose="02020603050405020304" pitchFamily="18" charset="0"/>
              <a:cs typeface="Times New Roman" panose="02020603050405020304" pitchFamily="18" charset="0"/>
            </a:endParaRPr>
          </a:p>
          <a:p>
            <a:pPr marL="0" indent="0" algn="just">
              <a:buNone/>
            </a:pPr>
            <a:r>
              <a:rPr lang="it-IT" sz="3600" dirty="0">
                <a:latin typeface="Times New Roman" panose="02020603050405020304" pitchFamily="18" charset="0"/>
                <a:cs typeface="Times New Roman" panose="02020603050405020304" pitchFamily="18" charset="0"/>
              </a:rPr>
              <a:t>https://www.csvemilia.it/documenti-e-link/modulistica/</a:t>
            </a:r>
          </a:p>
        </p:txBody>
      </p:sp>
      <p:sp>
        <p:nvSpPr>
          <p:cNvPr id="4" name="Segnaposto numero diapositiva 3">
            <a:extLst>
              <a:ext uri="{FF2B5EF4-FFF2-40B4-BE49-F238E27FC236}">
                <a16:creationId xmlns:a16="http://schemas.microsoft.com/office/drawing/2014/main" id="{26F51134-AA90-4FC5-93B6-4A2A4A520966}"/>
              </a:ext>
            </a:extLst>
          </p:cNvPr>
          <p:cNvSpPr>
            <a:spLocks noGrp="1"/>
          </p:cNvSpPr>
          <p:nvPr>
            <p:ph type="sldNum" sz="quarter" idx="12"/>
          </p:nvPr>
        </p:nvSpPr>
        <p:spPr/>
        <p:txBody>
          <a:bodyPr/>
          <a:lstStyle/>
          <a:p>
            <a:fld id="{440E8329-F7D1-4607-85FE-9239BCE44563}" type="slidenum">
              <a:rPr lang="it-IT" smtClean="0"/>
              <a:t>5</a:t>
            </a:fld>
            <a:endParaRPr lang="it-IT"/>
          </a:p>
        </p:txBody>
      </p:sp>
      <p:sp>
        <p:nvSpPr>
          <p:cNvPr id="6" name="object 3">
            <a:extLst>
              <a:ext uri="{FF2B5EF4-FFF2-40B4-BE49-F238E27FC236}">
                <a16:creationId xmlns:a16="http://schemas.microsoft.com/office/drawing/2014/main" id="{986FCCC2-5293-479E-944A-C69497AB10A1}"/>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66330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2449" y="1663700"/>
            <a:ext cx="7877175" cy="4546600"/>
          </a:xfrm>
        </p:spPr>
        <p:txBody>
          <a:bodyPr>
            <a:normAutofit/>
          </a:bodyPr>
          <a:lstStyle/>
          <a:p>
            <a:pPr marL="0" indent="0" algn="just">
              <a:buNone/>
            </a:pPr>
            <a:r>
              <a:rPr lang="it-IT" sz="2400" dirty="0">
                <a:latin typeface="Times New Roman" panose="02020603050405020304" pitchFamily="18" charset="0"/>
                <a:cs typeface="Times New Roman" panose="02020603050405020304" pitchFamily="18" charset="0"/>
              </a:rPr>
              <a:t>Art.1 </a:t>
            </a:r>
          </a:p>
          <a:p>
            <a:pPr marL="0" indent="0" algn="just">
              <a:buNone/>
            </a:pPr>
            <a:r>
              <a:rPr lang="it-IT" sz="2400" dirty="0">
                <a:latin typeface="Times New Roman" panose="02020603050405020304" pitchFamily="18" charset="0"/>
                <a:cs typeface="Times New Roman" panose="02020603050405020304" pitchFamily="18" charset="0"/>
              </a:rPr>
              <a:t>Denominazione</a:t>
            </a:r>
          </a:p>
          <a:p>
            <a:pPr marL="0" indent="0" algn="just">
              <a:buNone/>
            </a:pPr>
            <a:r>
              <a:rPr lang="it-IT" sz="2400" dirty="0">
                <a:latin typeface="Times New Roman" panose="02020603050405020304" pitchFamily="18" charset="0"/>
                <a:cs typeface="Times New Roman" panose="02020603050405020304" pitchFamily="18" charset="0"/>
              </a:rPr>
              <a:t>Circolare Ministeriale del 27.12.2018 ha precisato che </a:t>
            </a:r>
            <a:r>
              <a:rPr lang="it-IT" sz="2400" u="sng" dirty="0">
                <a:latin typeface="Times New Roman" panose="02020603050405020304" pitchFamily="18" charset="0"/>
                <a:cs typeface="Times New Roman" panose="02020603050405020304" pitchFamily="18" charset="0"/>
              </a:rPr>
              <a:t>per le </a:t>
            </a:r>
            <a:r>
              <a:rPr lang="it-IT" sz="2400" u="sng" dirty="0" err="1">
                <a:latin typeface="Times New Roman" panose="02020603050405020304" pitchFamily="18" charset="0"/>
                <a:cs typeface="Times New Roman" panose="02020603050405020304" pitchFamily="18" charset="0"/>
              </a:rPr>
              <a:t>Odv</a:t>
            </a:r>
            <a:r>
              <a:rPr lang="it-IT" sz="2400" u="sng" dirty="0">
                <a:latin typeface="Times New Roman" panose="02020603050405020304" pitchFamily="18" charset="0"/>
                <a:cs typeface="Times New Roman" panose="02020603050405020304" pitchFamily="18" charset="0"/>
              </a:rPr>
              <a:t> ed </a:t>
            </a:r>
            <a:r>
              <a:rPr lang="it-IT" sz="2400" u="sng" dirty="0" err="1">
                <a:latin typeface="Times New Roman" panose="02020603050405020304" pitchFamily="18" charset="0"/>
                <a:cs typeface="Times New Roman" panose="02020603050405020304" pitchFamily="18" charset="0"/>
              </a:rPr>
              <a:t>Aps</a:t>
            </a:r>
            <a:r>
              <a:rPr lang="it-IT" sz="2400" u="sng" dirty="0">
                <a:latin typeface="Times New Roman" panose="02020603050405020304" pitchFamily="18" charset="0"/>
                <a:cs typeface="Times New Roman" panose="02020603050405020304" pitchFamily="18" charset="0"/>
              </a:rPr>
              <a:t> è sufficiente aggiungere i rispettivi acronimi senza bisogno di aggiungere anche l’acronimo Ets</a:t>
            </a:r>
            <a:r>
              <a:rPr lang="it-IT" sz="2400" dirty="0">
                <a:latin typeface="Times New Roman" panose="02020603050405020304" pitchFamily="18" charset="0"/>
                <a:cs typeface="Times New Roman" panose="02020603050405020304" pitchFamily="18" charset="0"/>
              </a:rPr>
              <a:t> il cui utilizzo per esse è invece una mera facoltà.</a:t>
            </a:r>
          </a:p>
          <a:p>
            <a:pPr marL="0" indent="0" algn="just">
              <a:buNone/>
            </a:pPr>
            <a:r>
              <a:rPr lang="it-IT" sz="2400" dirty="0">
                <a:latin typeface="Times New Roman" panose="02020603050405020304" pitchFamily="18" charset="0"/>
                <a:cs typeface="Times New Roman" panose="02020603050405020304" pitchFamily="18" charset="0"/>
              </a:rPr>
              <a:t>Sede legale</a:t>
            </a:r>
          </a:p>
          <a:p>
            <a:pPr marL="0" indent="0" algn="just">
              <a:buNone/>
            </a:pPr>
            <a:r>
              <a:rPr lang="it-IT" sz="2400" dirty="0">
                <a:latin typeface="Times New Roman" panose="02020603050405020304" pitchFamily="18" charset="0"/>
                <a:cs typeface="Times New Roman" panose="02020603050405020304" pitchFamily="18" charset="0"/>
              </a:rPr>
              <a:t>E’ un mero recapito. Se nello statuto si indica solo il Comune si può prevederne lo spostamento in tale ambito territoriale con semplice delibera di assemblea ordinaria</a:t>
            </a:r>
          </a:p>
        </p:txBody>
      </p:sp>
      <p:sp>
        <p:nvSpPr>
          <p:cNvPr id="4" name="Segnaposto numero diapositiva 3"/>
          <p:cNvSpPr>
            <a:spLocks noGrp="1"/>
          </p:cNvSpPr>
          <p:nvPr>
            <p:ph type="sldNum" sz="quarter" idx="12"/>
          </p:nvPr>
        </p:nvSpPr>
        <p:spPr/>
        <p:txBody>
          <a:bodyPr/>
          <a:lstStyle/>
          <a:p>
            <a:fld id="{440E8329-F7D1-4607-85FE-9239BCE44563}" type="slidenum">
              <a:rPr lang="it-IT" smtClean="0"/>
              <a:t>6</a:t>
            </a:fld>
            <a:endParaRPr lang="it-IT"/>
          </a:p>
        </p:txBody>
      </p:sp>
      <p:sp>
        <p:nvSpPr>
          <p:cNvPr id="10" name="object 3"/>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0758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01BBF4E-2C77-4669-B0A6-83B6108AE8D2}"/>
              </a:ext>
            </a:extLst>
          </p:cNvPr>
          <p:cNvSpPr>
            <a:spLocks noGrp="1"/>
          </p:cNvSpPr>
          <p:nvPr>
            <p:ph idx="1"/>
          </p:nvPr>
        </p:nvSpPr>
        <p:spPr/>
        <p:txBody>
          <a:bodyPr>
            <a:normAutofit fontScale="92500" lnSpcReduction="10000"/>
          </a:bodyPr>
          <a:lstStyle/>
          <a:p>
            <a:pPr marL="0" indent="0" algn="just">
              <a:buNone/>
            </a:pPr>
            <a:r>
              <a:rPr lang="it-IT" sz="2800" dirty="0">
                <a:latin typeface="Times New Roman" panose="02020603050405020304" pitchFamily="18" charset="0"/>
                <a:cs typeface="Times New Roman" panose="02020603050405020304" pitchFamily="18" charset="0"/>
              </a:rPr>
              <a:t>Art.2</a:t>
            </a:r>
          </a:p>
          <a:p>
            <a:pPr marL="0" indent="0" algn="just">
              <a:buNone/>
            </a:pPr>
            <a:r>
              <a:rPr lang="it-IT" sz="2800" dirty="0">
                <a:latin typeface="Times New Roman" panose="02020603050405020304" pitchFamily="18" charset="0"/>
                <a:cs typeface="Times New Roman" panose="02020603050405020304" pitchFamily="18" charset="0"/>
              </a:rPr>
              <a:t>Scopi sociali e attività</a:t>
            </a:r>
          </a:p>
          <a:p>
            <a:pPr marL="0" indent="0" algn="just">
              <a:buNone/>
            </a:pPr>
            <a:r>
              <a:rPr lang="it-IT" sz="2600" dirty="0">
                <a:latin typeface="Times New Roman" panose="02020603050405020304" pitchFamily="18" charset="0"/>
                <a:cs typeface="Times New Roman" panose="02020603050405020304" pitchFamily="18" charset="0"/>
              </a:rPr>
              <a:t>Obbligo di indicare nello statuto le attività di interesse generale previste dall’art.5 del Codice che l’ente si propone di svolgere (l’elencazione dovrà consentire un’immediata </a:t>
            </a:r>
            <a:r>
              <a:rPr lang="it-IT" sz="2600" u="sng" dirty="0">
                <a:latin typeface="Times New Roman" panose="02020603050405020304" pitchFamily="18" charset="0"/>
                <a:cs typeface="Times New Roman" panose="02020603050405020304" pitchFamily="18" charset="0"/>
              </a:rPr>
              <a:t>riconducibilità</a:t>
            </a:r>
            <a:r>
              <a:rPr lang="it-IT" sz="2600" dirty="0">
                <a:latin typeface="Times New Roman" panose="02020603050405020304" pitchFamily="18" charset="0"/>
                <a:cs typeface="Times New Roman" panose="02020603050405020304" pitchFamily="18" charset="0"/>
              </a:rPr>
              <a:t> delle attività a quelle previste dal Codice anche con il richiamo alla corrispondente lettera dell’art.5 del Codice).</a:t>
            </a:r>
          </a:p>
          <a:p>
            <a:pPr marL="0" indent="0" algn="just">
              <a:buNone/>
            </a:pPr>
            <a:r>
              <a:rPr lang="it-IT" sz="2600" dirty="0">
                <a:latin typeface="Times New Roman" panose="02020603050405020304" pitchFamily="18" charset="0"/>
                <a:cs typeface="Times New Roman" panose="02020603050405020304" pitchFamily="18" charset="0"/>
              </a:rPr>
              <a:t>Se si vogliono svolgere </a:t>
            </a:r>
            <a:r>
              <a:rPr lang="it-IT" sz="2600" u="sng" dirty="0">
                <a:latin typeface="Times New Roman" panose="02020603050405020304" pitchFamily="18" charset="0"/>
                <a:cs typeface="Times New Roman" panose="02020603050405020304" pitchFamily="18" charset="0"/>
              </a:rPr>
              <a:t>attività diverse </a:t>
            </a:r>
            <a:r>
              <a:rPr lang="it-IT" sz="2600" dirty="0">
                <a:latin typeface="Times New Roman" panose="02020603050405020304" pitchFamily="18" charset="0"/>
                <a:cs typeface="Times New Roman" panose="02020603050405020304" pitchFamily="18" charset="0"/>
              </a:rPr>
              <a:t>rispetto a quelle di interesse generale (v. art.6 del Codice) tale intenzione deve essere espressamente prevista dallo statuto a condizione che esse siano secondarie e strumentali.</a:t>
            </a:r>
          </a:p>
          <a:p>
            <a:endParaRPr lang="it-IT" dirty="0"/>
          </a:p>
        </p:txBody>
      </p:sp>
      <p:sp>
        <p:nvSpPr>
          <p:cNvPr id="4" name="Segnaposto numero diapositiva 3">
            <a:extLst>
              <a:ext uri="{FF2B5EF4-FFF2-40B4-BE49-F238E27FC236}">
                <a16:creationId xmlns:a16="http://schemas.microsoft.com/office/drawing/2014/main" id="{1E92D755-0B1E-4A22-B090-CD5446E11EC2}"/>
              </a:ext>
            </a:extLst>
          </p:cNvPr>
          <p:cNvSpPr>
            <a:spLocks noGrp="1"/>
          </p:cNvSpPr>
          <p:nvPr>
            <p:ph type="sldNum" sz="quarter" idx="12"/>
          </p:nvPr>
        </p:nvSpPr>
        <p:spPr/>
        <p:txBody>
          <a:bodyPr/>
          <a:lstStyle/>
          <a:p>
            <a:fld id="{440E8329-F7D1-4607-85FE-9239BCE44563}" type="slidenum">
              <a:rPr lang="it-IT" smtClean="0"/>
              <a:t>7</a:t>
            </a:fld>
            <a:endParaRPr lang="it-IT"/>
          </a:p>
        </p:txBody>
      </p:sp>
      <p:sp>
        <p:nvSpPr>
          <p:cNvPr id="5" name="object 3">
            <a:extLst>
              <a:ext uri="{FF2B5EF4-FFF2-40B4-BE49-F238E27FC236}">
                <a16:creationId xmlns:a16="http://schemas.microsoft.com/office/drawing/2014/main" id="{1A842A6A-0121-418C-A437-6513B3D5DBFA}"/>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4777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CA30E41-3527-4406-A377-AE91B2C28D8A}"/>
              </a:ext>
            </a:extLst>
          </p:cNvPr>
          <p:cNvSpPr>
            <a:spLocks noGrp="1"/>
          </p:cNvSpPr>
          <p:nvPr>
            <p:ph idx="1"/>
          </p:nvPr>
        </p:nvSpPr>
        <p:spPr/>
        <p:txBody>
          <a:bodyPr>
            <a:normAutofit fontScale="92500" lnSpcReduction="20000"/>
          </a:bodyPr>
          <a:lstStyle/>
          <a:p>
            <a:pPr marL="0" indent="0">
              <a:buNone/>
            </a:pPr>
            <a:r>
              <a:rPr lang="it-IT" sz="2400" dirty="0">
                <a:latin typeface="Times New Roman" panose="02020603050405020304" pitchFamily="18" charset="0"/>
                <a:cs typeface="Times New Roman" panose="02020603050405020304" pitchFamily="18" charset="0"/>
              </a:rPr>
              <a:t>Art.2</a:t>
            </a:r>
          </a:p>
          <a:p>
            <a:pPr marL="0" indent="0">
              <a:buNone/>
            </a:pPr>
            <a:r>
              <a:rPr lang="it-IT" sz="2400" dirty="0">
                <a:latin typeface="Times New Roman" panose="02020603050405020304" pitchFamily="18" charset="0"/>
                <a:cs typeface="Times New Roman" panose="02020603050405020304" pitchFamily="18" charset="0"/>
              </a:rPr>
              <a:t>Indicazione rapporto tra attività volontari e personale retribuito</a:t>
            </a:r>
          </a:p>
          <a:p>
            <a:pPr marL="0" indent="0">
              <a:buNone/>
            </a:pPr>
            <a:r>
              <a:rPr lang="it-IT" sz="2400" dirty="0">
                <a:latin typeface="Times New Roman" panose="02020603050405020304" pitchFamily="18" charset="0"/>
                <a:cs typeface="Times New Roman" panose="02020603050405020304" pitchFamily="18" charset="0"/>
              </a:rPr>
              <a:t>Cambia tra </a:t>
            </a:r>
            <a:r>
              <a:rPr lang="it-IT" sz="2400" dirty="0" err="1">
                <a:latin typeface="Times New Roman" panose="02020603050405020304" pitchFamily="18" charset="0"/>
                <a:cs typeface="Times New Roman" panose="02020603050405020304" pitchFamily="18" charset="0"/>
              </a:rPr>
              <a:t>odv</a:t>
            </a:r>
            <a:r>
              <a:rPr lang="it-IT" sz="2400" dirty="0">
                <a:latin typeface="Times New Roman" panose="02020603050405020304" pitchFamily="18" charset="0"/>
                <a:cs typeface="Times New Roman" panose="02020603050405020304" pitchFamily="18" charset="0"/>
              </a:rPr>
              <a:t> ed </a:t>
            </a:r>
            <a:r>
              <a:rPr lang="it-IT" sz="2400" dirty="0" err="1">
                <a:latin typeface="Times New Roman" panose="02020603050405020304" pitchFamily="18" charset="0"/>
                <a:cs typeface="Times New Roman" panose="02020603050405020304" pitchFamily="18" charset="0"/>
              </a:rPr>
              <a:t>aps</a:t>
            </a:r>
            <a:r>
              <a:rPr lang="it-IT" sz="2400" dirty="0">
                <a:latin typeface="Times New Roman" panose="02020603050405020304" pitchFamily="18" charset="0"/>
                <a:cs typeface="Times New Roman" panose="02020603050405020304" pitchFamily="18" charset="0"/>
              </a:rPr>
              <a:t> (v.artt.33 e 36 del Codice)</a:t>
            </a:r>
          </a:p>
          <a:p>
            <a:pPr marL="0" indent="0">
              <a:buNone/>
            </a:pPr>
            <a:r>
              <a:rPr lang="it-IT" sz="2400" dirty="0">
                <a:latin typeface="Times New Roman" panose="02020603050405020304" pitchFamily="18" charset="0"/>
                <a:cs typeface="Times New Roman" panose="02020603050405020304" pitchFamily="18" charset="0"/>
              </a:rPr>
              <a:t>Recenti chiarimenti (o forse complicazioni…) sono contenuti nella nota del Ministero del 9.07.2020 circa la possibilità di retribuire i titolari di cariche sociali</a:t>
            </a:r>
          </a:p>
          <a:p>
            <a:pPr marL="0" indent="0">
              <a:buNone/>
            </a:pPr>
            <a:r>
              <a:rPr lang="it-IT" sz="2400" dirty="0">
                <a:latin typeface="Times New Roman" panose="02020603050405020304" pitchFamily="18" charset="0"/>
                <a:cs typeface="Times New Roman" panose="02020603050405020304" pitchFamily="18" charset="0"/>
              </a:rPr>
              <a:t>Art.4</a:t>
            </a:r>
          </a:p>
          <a:p>
            <a:pPr marL="0" indent="0">
              <a:buNone/>
            </a:pPr>
            <a:r>
              <a:rPr lang="it-IT" sz="2400" dirty="0">
                <a:latin typeface="Times New Roman" panose="02020603050405020304" pitchFamily="18" charset="0"/>
                <a:cs typeface="Times New Roman" panose="02020603050405020304" pitchFamily="18" charset="0"/>
              </a:rPr>
              <a:t>Principio democraticità e non discriminazione (v.art.21 comma 1 e art.25 comma 2 del Codice)</a:t>
            </a:r>
          </a:p>
          <a:p>
            <a:pPr marL="0" indent="0">
              <a:buNone/>
            </a:pPr>
            <a:r>
              <a:rPr lang="it-IT" sz="2400" dirty="0">
                <a:latin typeface="Times New Roman" panose="02020603050405020304" pitchFamily="18" charset="0"/>
                <a:cs typeface="Times New Roman" panose="02020603050405020304" pitchFamily="18" charset="0"/>
              </a:rPr>
              <a:t>Chiarimenti (e complicazioni….) contenuti nella nota del Ministero del 6.02.2019 in particolare per quanto al diritto di voto per i soci minorenni</a:t>
            </a:r>
          </a:p>
          <a:p>
            <a:pPr marL="0" indent="0">
              <a:buNone/>
            </a:pPr>
            <a:r>
              <a:rPr lang="it-IT" sz="2400" dirty="0">
                <a:latin typeface="Times New Roman" panose="02020603050405020304" pitchFamily="18" charset="0"/>
                <a:cs typeface="Times New Roman" panose="02020603050405020304" pitchFamily="18" charset="0"/>
              </a:rPr>
              <a:t>E’ importante rilevare che l’adesione all’associazione è a tempo indeterminato</a:t>
            </a:r>
          </a:p>
          <a:p>
            <a:pPr marL="0" indent="0">
              <a:buNone/>
            </a:pPr>
            <a:endParaRPr lang="it-IT" sz="2400"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CA5E0A67-3630-4F73-97F9-604753BB5B6C}"/>
              </a:ext>
            </a:extLst>
          </p:cNvPr>
          <p:cNvSpPr>
            <a:spLocks noGrp="1"/>
          </p:cNvSpPr>
          <p:nvPr>
            <p:ph type="sldNum" sz="quarter" idx="12"/>
          </p:nvPr>
        </p:nvSpPr>
        <p:spPr/>
        <p:txBody>
          <a:bodyPr/>
          <a:lstStyle/>
          <a:p>
            <a:fld id="{440E8329-F7D1-4607-85FE-9239BCE44563}" type="slidenum">
              <a:rPr lang="it-IT" smtClean="0"/>
              <a:t>8</a:t>
            </a:fld>
            <a:endParaRPr lang="it-IT"/>
          </a:p>
        </p:txBody>
      </p:sp>
      <p:sp>
        <p:nvSpPr>
          <p:cNvPr id="5" name="object 3">
            <a:extLst>
              <a:ext uri="{FF2B5EF4-FFF2-40B4-BE49-F238E27FC236}">
                <a16:creationId xmlns:a16="http://schemas.microsoft.com/office/drawing/2014/main" id="{F4E11F03-82E3-4E46-937F-EC8C7FA5A5F2}"/>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9036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9B5F9D-BCF6-4913-BD9F-B235DFFC3AD9}"/>
              </a:ext>
            </a:extLst>
          </p:cNvPr>
          <p:cNvSpPr>
            <a:spLocks noGrp="1"/>
          </p:cNvSpPr>
          <p:nvPr>
            <p:ph idx="1"/>
          </p:nvPr>
        </p:nvSpPr>
        <p:spPr/>
        <p:txBody>
          <a:bodyPr/>
          <a:lstStyle/>
          <a:p>
            <a:pPr marL="0" indent="0">
              <a:buNone/>
            </a:pPr>
            <a:r>
              <a:rPr lang="it-IT" sz="2400" dirty="0">
                <a:latin typeface="Times New Roman" panose="02020603050405020304" pitchFamily="18" charset="0"/>
                <a:cs typeface="Times New Roman" panose="02020603050405020304" pitchFamily="18" charset="0"/>
              </a:rPr>
              <a:t>Art.5</a:t>
            </a:r>
          </a:p>
          <a:p>
            <a:pPr marL="0" indent="0">
              <a:buNone/>
            </a:pPr>
            <a:r>
              <a:rPr lang="it-IT" sz="2400" dirty="0">
                <a:solidFill>
                  <a:srgbClr val="000000"/>
                </a:solidFill>
                <a:latin typeface="Times New Roman" pitchFamily="18"/>
                <a:ea typeface="Arial Unicode MS" pitchFamily="2"/>
                <a:cs typeface="Times New Roman" pitchFamily="18"/>
              </a:rPr>
              <a:t>Obbligo motivazione eventuale delibera di rigetto domanda di ammissione socio con possibilità per aspirante di richiedere su di essa una pronuncia di assemblea o di altro organo eletto dalla stessa (previsione suppletiva per quanto a termine per impugnazione ed organo competente a decidere ma obbligatoria per quanto a possibilità di impugnare delibera di rigetto).</a:t>
            </a:r>
          </a:p>
          <a:p>
            <a:pPr marL="0" indent="0">
              <a:buNone/>
            </a:pPr>
            <a:r>
              <a:rPr lang="it-IT" sz="2400" dirty="0">
                <a:solidFill>
                  <a:srgbClr val="000000"/>
                </a:solidFill>
                <a:latin typeface="Times New Roman" pitchFamily="18"/>
                <a:ea typeface="Arial Unicode MS" pitchFamily="2"/>
                <a:cs typeface="Times New Roman" pitchFamily="18"/>
              </a:rPr>
              <a:t>Parimenti obbligatoria è la previsione di analoghe modalità per il provvedimento di esclusione del socio</a:t>
            </a:r>
          </a:p>
          <a:p>
            <a:pPr marL="0" indent="0">
              <a:buNone/>
            </a:pPr>
            <a:endParaRPr lang="it-IT" sz="2400" dirty="0">
              <a:solidFill>
                <a:srgbClr val="000000"/>
              </a:solidFill>
              <a:latin typeface="Times New Roman" pitchFamily="18"/>
              <a:ea typeface="Arial Unicode MS" pitchFamily="2"/>
              <a:cs typeface="Times New Roman" pitchFamily="18"/>
            </a:endParaRPr>
          </a:p>
          <a:p>
            <a:pPr marL="0" indent="0">
              <a:buNone/>
            </a:pP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88E31544-A6CB-44CC-A4A4-BC32460CE638}"/>
              </a:ext>
            </a:extLst>
          </p:cNvPr>
          <p:cNvSpPr>
            <a:spLocks noGrp="1"/>
          </p:cNvSpPr>
          <p:nvPr>
            <p:ph type="sldNum" sz="quarter" idx="12"/>
          </p:nvPr>
        </p:nvSpPr>
        <p:spPr/>
        <p:txBody>
          <a:bodyPr/>
          <a:lstStyle/>
          <a:p>
            <a:fld id="{440E8329-F7D1-4607-85FE-9239BCE44563}" type="slidenum">
              <a:rPr lang="it-IT" smtClean="0"/>
              <a:t>9</a:t>
            </a:fld>
            <a:endParaRPr lang="it-IT"/>
          </a:p>
        </p:txBody>
      </p:sp>
      <p:sp>
        <p:nvSpPr>
          <p:cNvPr id="5" name="object 3">
            <a:extLst>
              <a:ext uri="{FF2B5EF4-FFF2-40B4-BE49-F238E27FC236}">
                <a16:creationId xmlns:a16="http://schemas.microsoft.com/office/drawing/2014/main" id="{F7A4C89D-DC44-4C19-9C35-CCBA0FB2B0A5}"/>
              </a:ext>
            </a:extLst>
          </p:cNvPr>
          <p:cNvSpPr/>
          <p:nvPr/>
        </p:nvSpPr>
        <p:spPr>
          <a:xfrm>
            <a:off x="0" y="0"/>
            <a:ext cx="3366095" cy="15090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25071297"/>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1551</TotalTime>
  <Words>1762</Words>
  <Application>Microsoft Office PowerPoint</Application>
  <PresentationFormat>Presentazione su schermo (4:3)</PresentationFormat>
  <Paragraphs>156</Paragraphs>
  <Slides>22</Slides>
  <Notes>6</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Arial</vt:lpstr>
      <vt:lpstr>Calibri</vt:lpstr>
      <vt:lpstr>Calibri Light</vt:lpstr>
      <vt:lpstr>StarSymbol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Arnaldo Conforti</dc:creator>
  <cp:lastModifiedBy>office@acc0514.onmicrosoft.com</cp:lastModifiedBy>
  <cp:revision>237</cp:revision>
  <cp:lastPrinted>2017-11-10T11:01:26Z</cp:lastPrinted>
  <dcterms:created xsi:type="dcterms:W3CDTF">2017-10-12T08:17:22Z</dcterms:created>
  <dcterms:modified xsi:type="dcterms:W3CDTF">2021-03-11T11:10:50Z</dcterms:modified>
</cp:coreProperties>
</file>