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servizi.lavoro.gov.it/runts/it-it/" TargetMode="Externa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408" y="879094"/>
            <a:ext cx="5795010" cy="667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741805">
              <a:lnSpc>
                <a:spcPct val="100000"/>
              </a:lnSpc>
              <a:spcBef>
                <a:spcPts val="114"/>
              </a:spcBef>
            </a:pPr>
            <a:r>
              <a:rPr dirty="0" sz="1100" b="1">
                <a:latin typeface="Calibri"/>
                <a:cs typeface="Calibri"/>
              </a:rPr>
              <a:t>DEPOSITO </a:t>
            </a:r>
            <a:r>
              <a:rPr dirty="0" sz="1100" spc="-10" b="1">
                <a:latin typeface="Calibri"/>
                <a:cs typeface="Calibri"/>
              </a:rPr>
              <a:t>BILANCIO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10" b="1">
                <a:latin typeface="Calibri"/>
                <a:cs typeface="Calibri"/>
              </a:rPr>
              <a:t>SU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spc="-20" b="1">
                <a:latin typeface="Calibri"/>
                <a:cs typeface="Calibri"/>
              </a:rPr>
              <a:t>PIATTAFORMA</a:t>
            </a:r>
            <a:r>
              <a:rPr dirty="0" sz="1100" spc="15" b="1">
                <a:latin typeface="Calibri"/>
                <a:cs typeface="Calibri"/>
              </a:rPr>
              <a:t> </a:t>
            </a:r>
            <a:r>
              <a:rPr dirty="0" sz="1100" spc="-15" b="1">
                <a:latin typeface="Calibri"/>
                <a:cs typeface="Calibri"/>
              </a:rPr>
              <a:t>RUNTS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11800"/>
              </a:lnSpc>
              <a:spcBef>
                <a:spcPts val="760"/>
              </a:spcBef>
            </a:pPr>
            <a:r>
              <a:rPr dirty="0" sz="1100" spc="5">
                <a:latin typeface="Calibri"/>
                <a:cs typeface="Calibri"/>
              </a:rPr>
              <a:t>1) </a:t>
            </a:r>
            <a:r>
              <a:rPr dirty="0" sz="1100">
                <a:latin typeface="Calibri"/>
                <a:cs typeface="Calibri"/>
              </a:rPr>
              <a:t>Accedere </a:t>
            </a:r>
            <a:r>
              <a:rPr dirty="0" sz="1100" spc="-10">
                <a:latin typeface="Calibri"/>
                <a:cs typeface="Calibri"/>
              </a:rPr>
              <a:t>alla </a:t>
            </a:r>
            <a:r>
              <a:rPr dirty="0" sz="1100">
                <a:latin typeface="Calibri"/>
                <a:cs typeface="Calibri"/>
              </a:rPr>
              <a:t>home </a:t>
            </a:r>
            <a:r>
              <a:rPr dirty="0" sz="1100" spc="-5">
                <a:latin typeface="Calibri"/>
                <a:cs typeface="Calibri"/>
              </a:rPr>
              <a:t>page del </a:t>
            </a:r>
            <a:r>
              <a:rPr dirty="0" sz="1100">
                <a:latin typeface="Calibri"/>
                <a:cs typeface="Calibri"/>
              </a:rPr>
              <a:t>RUNTS</a:t>
            </a:r>
            <a:r>
              <a:rPr dirty="0" sz="110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sng" sz="11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https://servizi.lavoro.gov.it/runts/it-it/</a:t>
            </a:r>
            <a:r>
              <a:rPr dirty="0" sz="1100" spc="-1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dirty="0" sz="1100" spc="5">
                <a:latin typeface="Calibri"/>
                <a:cs typeface="Calibri"/>
              </a:rPr>
              <a:t>e </a:t>
            </a:r>
            <a:r>
              <a:rPr dirty="0" sz="1100" spc="-5">
                <a:latin typeface="Calibri"/>
                <a:cs typeface="Calibri"/>
              </a:rPr>
              <a:t>selezionare “Accedi </a:t>
            </a:r>
            <a:r>
              <a:rPr dirty="0" sz="1100" spc="5">
                <a:latin typeface="Calibri"/>
                <a:cs typeface="Calibri"/>
              </a:rPr>
              <a:t>al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registro”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408" y="5458739"/>
            <a:ext cx="5951220" cy="3911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100"/>
              </a:lnSpc>
              <a:spcBef>
                <a:spcPts val="95"/>
              </a:spcBef>
            </a:pPr>
            <a:r>
              <a:rPr dirty="0" sz="1100" spc="-10">
                <a:latin typeface="Calibri"/>
                <a:cs typeface="Calibri"/>
              </a:rPr>
              <a:t>2)Per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accedere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è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necessaria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l’identità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digitale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(SPID),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quindi selezionare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“Entra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SPID”,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selezionare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il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proprio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gestore </a:t>
            </a:r>
            <a:r>
              <a:rPr dirty="0" sz="1100" spc="5">
                <a:latin typeface="Calibri"/>
                <a:cs typeface="Calibri"/>
              </a:rPr>
              <a:t>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inserire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-5">
                <a:latin typeface="Calibri"/>
                <a:cs typeface="Calibri"/>
              </a:rPr>
              <a:t> credenziali.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E’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possibile accedere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anche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 </a:t>
            </a:r>
            <a:r>
              <a:rPr dirty="0" sz="1100" spc="10">
                <a:latin typeface="Calibri"/>
                <a:cs typeface="Calibri"/>
              </a:rPr>
              <a:t>CiE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(carta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identità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elettronica)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0090" y="1655063"/>
            <a:ext cx="6120003" cy="343598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0090" y="6247104"/>
            <a:ext cx="6120003" cy="34359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408" y="879094"/>
            <a:ext cx="4335780" cy="1955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100" spc="5">
                <a:latin typeface="Calibri"/>
                <a:cs typeface="Calibri"/>
              </a:rPr>
              <a:t>3)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Si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accede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così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alla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terza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pagina.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Selezionare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a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questo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punto l‘icona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RUNTS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408" y="5000370"/>
            <a:ext cx="6059170" cy="1955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100">
                <a:latin typeface="Calibri"/>
                <a:cs typeface="Calibri"/>
              </a:rPr>
              <a:t>4)Si arriva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sulla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home</a:t>
            </a:r>
            <a:r>
              <a:rPr dirty="0" sz="1100" spc="-5">
                <a:latin typeface="Calibri"/>
                <a:cs typeface="Calibri"/>
              </a:rPr>
              <a:t> page personale del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RUNTS.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Tramite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tasto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“Richiedi”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si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ha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accesso</a:t>
            </a:r>
            <a:r>
              <a:rPr dirty="0" sz="1100">
                <a:latin typeface="Calibri"/>
                <a:cs typeface="Calibri"/>
              </a:rPr>
              <a:t> alle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varie </a:t>
            </a:r>
            <a:r>
              <a:rPr dirty="0" sz="1100" spc="-10">
                <a:latin typeface="Calibri"/>
                <a:cs typeface="Calibri"/>
              </a:rPr>
              <a:t>funzioni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090" y="1185417"/>
            <a:ext cx="6120003" cy="343598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0090" y="5593460"/>
            <a:ext cx="6120003" cy="34359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408" y="865911"/>
            <a:ext cx="5906135" cy="392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95"/>
              </a:spcBef>
            </a:pPr>
            <a:r>
              <a:rPr dirty="0" sz="1100" spc="10">
                <a:latin typeface="Calibri"/>
                <a:cs typeface="Calibri"/>
              </a:rPr>
              <a:t>5)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Selezionare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“Deposito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bilancio”.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Selezionare</a:t>
            </a:r>
            <a:r>
              <a:rPr dirty="0" sz="1100">
                <a:latin typeface="Calibri"/>
                <a:cs typeface="Calibri"/>
              </a:rPr>
              <a:t> il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codice </a:t>
            </a:r>
            <a:r>
              <a:rPr dirty="0" sz="1100">
                <a:latin typeface="Calibri"/>
                <a:cs typeface="Calibri"/>
              </a:rPr>
              <a:t>fiscale</a:t>
            </a:r>
            <a:r>
              <a:rPr dirty="0" sz="1100" spc="-5">
                <a:latin typeface="Calibri"/>
                <a:cs typeface="Calibri"/>
              </a:rPr>
              <a:t> dell’associazione cliccando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sulla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freccetta 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rivolta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verso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il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basso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nel campo “Codice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Fiscale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Ente”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408" y="5188076"/>
            <a:ext cx="1969770" cy="1955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100" spc="5">
                <a:latin typeface="Calibri"/>
                <a:cs typeface="Calibri"/>
              </a:rPr>
              <a:t>6)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Cliccare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poi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sul tasto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“Prosegui”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090" y="1371599"/>
            <a:ext cx="6120003" cy="343382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0090" y="5491860"/>
            <a:ext cx="6120003" cy="34359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408" y="865911"/>
            <a:ext cx="5841365" cy="392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95"/>
              </a:spcBef>
            </a:pPr>
            <a:r>
              <a:rPr dirty="0" sz="1100" spc="5">
                <a:latin typeface="Calibri"/>
                <a:cs typeface="Calibri"/>
              </a:rPr>
              <a:t>7) </a:t>
            </a:r>
            <a:r>
              <a:rPr dirty="0" sz="1100" spc="-5">
                <a:latin typeface="Calibri"/>
                <a:cs typeface="Calibri"/>
              </a:rPr>
              <a:t>Selezionare l’anno di riferimento del </a:t>
            </a:r>
            <a:r>
              <a:rPr dirty="0" sz="1100">
                <a:latin typeface="Calibri"/>
                <a:cs typeface="Calibri"/>
              </a:rPr>
              <a:t>bilancio </a:t>
            </a:r>
            <a:r>
              <a:rPr dirty="0" sz="1100" spc="5">
                <a:latin typeface="Calibri"/>
                <a:cs typeface="Calibri"/>
              </a:rPr>
              <a:t>e </a:t>
            </a:r>
            <a:r>
              <a:rPr dirty="0" sz="1100" spc="-10">
                <a:latin typeface="Calibri"/>
                <a:cs typeface="Calibri"/>
              </a:rPr>
              <a:t>selezionare, </a:t>
            </a:r>
            <a:r>
              <a:rPr dirty="0" sz="1100" spc="5">
                <a:latin typeface="Calibri"/>
                <a:cs typeface="Calibri"/>
              </a:rPr>
              <a:t>a </a:t>
            </a:r>
            <a:r>
              <a:rPr dirty="0" sz="1100" spc="-5">
                <a:latin typeface="Calibri"/>
                <a:cs typeface="Calibri"/>
              </a:rPr>
              <a:t>fianco del </a:t>
            </a:r>
            <a:r>
              <a:rPr dirty="0" sz="1100">
                <a:latin typeface="Calibri"/>
                <a:cs typeface="Calibri"/>
              </a:rPr>
              <a:t>nome </a:t>
            </a:r>
            <a:r>
              <a:rPr dirty="0" sz="1100" spc="5">
                <a:latin typeface="Calibri"/>
                <a:cs typeface="Calibri"/>
              </a:rPr>
              <a:t>e </a:t>
            </a:r>
            <a:r>
              <a:rPr dirty="0" sz="1100">
                <a:latin typeface="Calibri"/>
                <a:cs typeface="Calibri"/>
              </a:rPr>
              <a:t>cognome, </a:t>
            </a:r>
            <a:r>
              <a:rPr dirty="0" sz="1100" spc="-10">
                <a:latin typeface="Calibri"/>
                <a:cs typeface="Calibri"/>
              </a:rPr>
              <a:t>“Soggetto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legittimato</a:t>
            </a:r>
            <a:r>
              <a:rPr dirty="0" sz="1100" spc="-5">
                <a:latin typeface="Calibri"/>
                <a:cs typeface="Calibri"/>
              </a:rPr>
              <a:t> per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l’aggiornamento/deposito”.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Indicare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PEC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dell’associazione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nell’apposito </a:t>
            </a:r>
            <a:r>
              <a:rPr dirty="0" sz="1100" spc="5">
                <a:latin typeface="Calibri"/>
                <a:cs typeface="Calibri"/>
              </a:rPr>
              <a:t>campo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408" y="5175275"/>
            <a:ext cx="5770245" cy="3911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1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8)Una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volta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inseriti</a:t>
            </a:r>
            <a:r>
              <a:rPr dirty="0" sz="1100">
                <a:latin typeface="Calibri"/>
                <a:cs typeface="Calibri"/>
              </a:rPr>
              <a:t> i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dati,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cliccare</a:t>
            </a:r>
            <a:r>
              <a:rPr dirty="0" sz="1100" spc="-5">
                <a:latin typeface="Calibri"/>
                <a:cs typeface="Calibri"/>
              </a:rPr>
              <a:t> sul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tasto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“Avanti”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fondo</a:t>
            </a:r>
            <a:r>
              <a:rPr dirty="0" sz="1100">
                <a:latin typeface="Calibri"/>
                <a:cs typeface="Calibri"/>
              </a:rPr>
              <a:t> alla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pagina.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Si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arriva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così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alla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pagina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degli </a:t>
            </a:r>
            <a:r>
              <a:rPr dirty="0" sz="1100" spc="-5">
                <a:latin typeface="Calibri"/>
                <a:cs typeface="Calibri"/>
              </a:rPr>
              <a:t> allegati.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Il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formato </a:t>
            </a:r>
            <a:r>
              <a:rPr dirty="0" sz="1100">
                <a:latin typeface="Calibri"/>
                <a:cs typeface="Calibri"/>
              </a:rPr>
              <a:t>degli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allegati </a:t>
            </a:r>
            <a:r>
              <a:rPr dirty="0" sz="1100">
                <a:latin typeface="Calibri"/>
                <a:cs typeface="Calibri"/>
              </a:rPr>
              <a:t>da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caricare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deve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essere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PDF/A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090" y="1371599"/>
            <a:ext cx="6120003" cy="343382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0090" y="5675883"/>
            <a:ext cx="6120003" cy="34359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408" y="879094"/>
            <a:ext cx="5233035" cy="1955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100" spc="5">
                <a:latin typeface="Calibri"/>
                <a:cs typeface="Calibri"/>
              </a:rPr>
              <a:t>9)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Per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carricare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bilancio selezionare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“Tipo documento”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e</a:t>
            </a:r>
            <a:r>
              <a:rPr dirty="0" sz="1100" spc="-10">
                <a:latin typeface="Calibri"/>
                <a:cs typeface="Calibri"/>
              </a:rPr>
              <a:t> caricare</a:t>
            </a:r>
            <a:r>
              <a:rPr dirty="0" sz="1100" spc="-5">
                <a:latin typeface="Calibri"/>
                <a:cs typeface="Calibri"/>
              </a:rPr>
              <a:t> l’allegato </a:t>
            </a:r>
            <a:r>
              <a:rPr dirty="0" sz="1100" spc="-10">
                <a:latin typeface="Calibri"/>
                <a:cs typeface="Calibri"/>
              </a:rPr>
              <a:t>corrispondente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408" y="5275858"/>
            <a:ext cx="5828030" cy="3911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100"/>
              </a:lnSpc>
              <a:spcBef>
                <a:spcPts val="95"/>
              </a:spcBef>
            </a:pPr>
            <a:r>
              <a:rPr dirty="0" sz="1100" spc="10">
                <a:latin typeface="Calibri"/>
                <a:cs typeface="Calibri"/>
              </a:rPr>
              <a:t>10) </a:t>
            </a:r>
            <a:r>
              <a:rPr dirty="0" sz="1100" spc="-10">
                <a:latin typeface="Calibri"/>
                <a:cs typeface="Calibri"/>
              </a:rPr>
              <a:t>Ripetere </a:t>
            </a:r>
            <a:r>
              <a:rPr dirty="0" sz="1100" spc="-5">
                <a:latin typeface="Calibri"/>
                <a:cs typeface="Calibri"/>
              </a:rPr>
              <a:t>l’operazione allegando </a:t>
            </a:r>
            <a:r>
              <a:rPr dirty="0" sz="1100">
                <a:latin typeface="Calibri"/>
                <a:cs typeface="Calibri"/>
              </a:rPr>
              <a:t>il verbale </a:t>
            </a:r>
            <a:r>
              <a:rPr dirty="0" sz="1100" spc="-5">
                <a:latin typeface="Calibri"/>
                <a:cs typeface="Calibri"/>
              </a:rPr>
              <a:t>di approvazione del bilancio. </a:t>
            </a:r>
            <a:r>
              <a:rPr dirty="0" sz="1100" spc="-10">
                <a:latin typeface="Calibri"/>
                <a:cs typeface="Calibri"/>
              </a:rPr>
              <a:t>Cliccare </a:t>
            </a:r>
            <a:r>
              <a:rPr dirty="0" sz="1100" spc="5">
                <a:latin typeface="Calibri"/>
                <a:cs typeface="Calibri"/>
              </a:rPr>
              <a:t>al </a:t>
            </a:r>
            <a:r>
              <a:rPr dirty="0" sz="1100">
                <a:latin typeface="Calibri"/>
                <a:cs typeface="Calibri"/>
              </a:rPr>
              <a:t>termine </a:t>
            </a:r>
            <a:r>
              <a:rPr dirty="0" sz="1100" spc="-5">
                <a:latin typeface="Calibri"/>
                <a:cs typeface="Calibri"/>
              </a:rPr>
              <a:t>sul </a:t>
            </a:r>
            <a:r>
              <a:rPr dirty="0" sz="1100" spc="-10">
                <a:latin typeface="Calibri"/>
                <a:cs typeface="Calibri"/>
              </a:rPr>
              <a:t>tasto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“Avanti”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090" y="1185417"/>
            <a:ext cx="6120003" cy="343598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0090" y="5779007"/>
            <a:ext cx="6120003" cy="343446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408" y="879094"/>
            <a:ext cx="4792345" cy="1955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100" spc="10">
                <a:latin typeface="Calibri"/>
                <a:cs typeface="Calibri"/>
              </a:rPr>
              <a:t>11)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Si</a:t>
            </a:r>
            <a:r>
              <a:rPr dirty="0" sz="1100" spc="-5">
                <a:latin typeface="Calibri"/>
                <a:cs typeface="Calibri"/>
              </a:rPr>
              <a:t> arriva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all’ultima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pagina.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Spuntare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casella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nella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sezione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“Modello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firmare”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5408" y="4982743"/>
            <a:ext cx="5890260" cy="401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2000"/>
              </a:lnSpc>
              <a:spcBef>
                <a:spcPts val="95"/>
              </a:spcBef>
            </a:pPr>
            <a:r>
              <a:rPr dirty="0" sz="1100" spc="10">
                <a:latin typeface="Calibri"/>
                <a:cs typeface="Calibri"/>
              </a:rPr>
              <a:t>12) </a:t>
            </a:r>
            <a:r>
              <a:rPr dirty="0" sz="1100">
                <a:latin typeface="Calibri"/>
                <a:cs typeface="Calibri"/>
              </a:rPr>
              <a:t>Si </a:t>
            </a:r>
            <a:r>
              <a:rPr dirty="0" sz="1100" spc="-10">
                <a:latin typeface="Calibri"/>
                <a:cs typeface="Calibri"/>
              </a:rPr>
              <a:t>attiva </a:t>
            </a:r>
            <a:r>
              <a:rPr dirty="0" sz="1100">
                <a:latin typeface="Calibri"/>
                <a:cs typeface="Calibri"/>
              </a:rPr>
              <a:t>in </a:t>
            </a:r>
            <a:r>
              <a:rPr dirty="0" sz="1100" spc="-5">
                <a:latin typeface="Calibri"/>
                <a:cs typeface="Calibri"/>
              </a:rPr>
              <a:t>questo </a:t>
            </a:r>
            <a:r>
              <a:rPr dirty="0" sz="1100">
                <a:latin typeface="Calibri"/>
                <a:cs typeface="Calibri"/>
              </a:rPr>
              <a:t>modo il </a:t>
            </a:r>
            <a:r>
              <a:rPr dirty="0" sz="1100" spc="-10">
                <a:latin typeface="Calibri"/>
                <a:cs typeface="Calibri"/>
              </a:rPr>
              <a:t>pulsante </a:t>
            </a:r>
            <a:r>
              <a:rPr dirty="0" sz="1100" spc="-5">
                <a:latin typeface="Calibri"/>
                <a:cs typeface="Calibri"/>
              </a:rPr>
              <a:t>“Scarica </a:t>
            </a:r>
            <a:r>
              <a:rPr dirty="0" sz="1100" spc="-15">
                <a:latin typeface="Calibri"/>
                <a:cs typeface="Calibri"/>
              </a:rPr>
              <a:t>modello”. </a:t>
            </a:r>
            <a:r>
              <a:rPr dirty="0" sz="1100" spc="-5">
                <a:latin typeface="Calibri"/>
                <a:cs typeface="Calibri"/>
              </a:rPr>
              <a:t>Cliccando sul pulsante </a:t>
            </a:r>
            <a:r>
              <a:rPr dirty="0" sz="1100">
                <a:latin typeface="Calibri"/>
                <a:cs typeface="Calibri"/>
              </a:rPr>
              <a:t>si </a:t>
            </a:r>
            <a:r>
              <a:rPr dirty="0" sz="1100" spc="-5">
                <a:latin typeface="Calibri"/>
                <a:cs typeface="Calibri"/>
              </a:rPr>
              <a:t>scaricherà </a:t>
            </a:r>
            <a:r>
              <a:rPr dirty="0" sz="1100">
                <a:latin typeface="Calibri"/>
                <a:cs typeface="Calibri"/>
              </a:rPr>
              <a:t>il </a:t>
            </a:r>
            <a:r>
              <a:rPr dirty="0" sz="1100" spc="-5">
                <a:latin typeface="Calibri"/>
                <a:cs typeface="Calibri"/>
              </a:rPr>
              <a:t>modello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(distinta)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firmare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digitalmente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(in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formato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Cades </a:t>
            </a:r>
            <a:r>
              <a:rPr dirty="0" sz="1100" spc="-5">
                <a:latin typeface="Calibri"/>
                <a:cs typeface="Calibri"/>
              </a:rPr>
              <a:t>estensione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file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p7m)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090" y="1185417"/>
            <a:ext cx="6120003" cy="343598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0090" y="5491860"/>
            <a:ext cx="6120003" cy="34359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408" y="865911"/>
            <a:ext cx="5674360" cy="392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95"/>
              </a:spcBef>
            </a:pPr>
            <a:r>
              <a:rPr dirty="0" sz="1100" spc="10">
                <a:latin typeface="Calibri"/>
                <a:cs typeface="Calibri"/>
              </a:rPr>
              <a:t>13)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Una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volta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firmata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distinta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digitalmente,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ricaricarla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portale Runts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tramite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il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pulsante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“Carica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modello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firmato”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cliccare sul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tasto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“Invia”.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In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questo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modo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pratica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verrà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trasmessa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090" y="1371599"/>
            <a:ext cx="6120003" cy="34338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Roberto Marini - Csv Emilia</dc:creator>
  <dcterms:created xsi:type="dcterms:W3CDTF">2023-05-31T14:37:46Z</dcterms:created>
  <dcterms:modified xsi:type="dcterms:W3CDTF">2023-05-31T14:37:46Z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2023-05-31T00:00:00Z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2023-05-31T00:00:00Z</vt:filetime>
  </property>
</Properties>
</file>